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4"/>
  </p:notesMasterIdLst>
  <p:handoutMasterIdLst>
    <p:handoutMasterId r:id="rId15"/>
  </p:handoutMasterIdLst>
  <p:sldIdLst>
    <p:sldId id="3229" r:id="rId2"/>
    <p:sldId id="4185" r:id="rId3"/>
    <p:sldId id="2027" r:id="rId4"/>
    <p:sldId id="4193" r:id="rId5"/>
    <p:sldId id="4184" r:id="rId6"/>
    <p:sldId id="4192" r:id="rId7"/>
    <p:sldId id="4189" r:id="rId8"/>
    <p:sldId id="4196" r:id="rId9"/>
    <p:sldId id="4202" r:id="rId10"/>
    <p:sldId id="4203" r:id="rId11"/>
    <p:sldId id="4201" r:id="rId12"/>
    <p:sldId id="2994" r:id="rId13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ck start" id="{1A94F055-4BAE-C144-B130-5CA1EAE04CFC}">
          <p14:sldIdLst>
            <p14:sldId id="3229"/>
            <p14:sldId id="4185"/>
            <p14:sldId id="2027"/>
            <p14:sldId id="4193"/>
            <p14:sldId id="4184"/>
            <p14:sldId id="4192"/>
            <p14:sldId id="4189"/>
            <p14:sldId id="4196"/>
            <p14:sldId id="4202"/>
            <p14:sldId id="4203"/>
            <p14:sldId id="4201"/>
            <p14:sldId id="29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9FE87-42DB-605B-995F-5B7E25A9641A}" name="Mariia Ignasheva" initials="MI" userId="S::m-ignasheva@yandex-team.ru::0b84e9d2-ae4b-442e-b5a8-d5668b5c29f1" providerId="AD"/>
  <p188:author id="{9522E2B4-D79A-1827-5950-CB2EDCAA4256}" name="Mrriya" initials="M" userId="Mrriy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  <p:cmAuthor id="2" name="Mariia Ignasheva" initials="MI" lastIdx="77" clrIdx="2">
    <p:extLst>
      <p:ext uri="{19B8F6BF-5375-455C-9EA6-DF929625EA0E}">
        <p15:presenceInfo xmlns:p15="http://schemas.microsoft.com/office/powerpoint/2012/main" userId="S::m-ignasheva@yandex-team.ru::0b84e9d2-ae4b-442e-b5a8-d5668b5c29f1" providerId="AD"/>
      </p:ext>
    </p:extLst>
  </p:cmAuthor>
  <p:cmAuthor id="3" name="Anna Peshekhonova" initials="AP" lastIdx="5" clrIdx="3">
    <p:extLst>
      <p:ext uri="{19B8F6BF-5375-455C-9EA6-DF929625EA0E}">
        <p15:presenceInfo xmlns:p15="http://schemas.microsoft.com/office/powerpoint/2012/main" userId="S-1-5-21-640337451-2358132823-4071111388-167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E9E9E9"/>
    <a:srgbClr val="EEEEEE"/>
    <a:srgbClr val="62C584"/>
    <a:srgbClr val="9F6FEE"/>
    <a:srgbClr val="FFFFFF"/>
    <a:srgbClr val="5182FF"/>
    <a:srgbClr val="89AAFF"/>
    <a:srgbClr val="6C95FF"/>
    <a:srgbClr val="ED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0850" autoAdjust="0"/>
  </p:normalViewPr>
  <p:slideViewPr>
    <p:cSldViewPr snapToGrid="0">
      <p:cViewPr varScale="1">
        <p:scale>
          <a:sx n="38" d="100"/>
          <a:sy n="38" d="100"/>
        </p:scale>
        <p:origin x="893" y="53"/>
      </p:cViewPr>
      <p:guideLst/>
    </p:cSldViewPr>
  </p:slideViewPr>
  <p:outlineViewPr>
    <p:cViewPr>
      <p:scale>
        <a:sx n="33" d="100"/>
        <a:sy n="33" d="100"/>
      </p:scale>
      <p:origin x="0" y="-25974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1128" y="90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25 октября 2022 г.</a:t>
            </a:r>
          </a:p>
          <a:p>
            <a:endParaRPr lang="de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9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9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4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4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6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5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9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4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7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5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— длинное наз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16FCEA-3962-254C-AF06-0D4AD6113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C65DEAF-76EE-BA46-A711-24BAFB89A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4254" y="4926085"/>
            <a:ext cx="19756034" cy="436966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Создаем QA-ассистента</a:t>
            </a:r>
            <a:br>
              <a:rPr lang="en-US" dirty="0"/>
            </a:br>
            <a:r>
              <a:rPr lang="ru-RU" dirty="0"/>
              <a:t>для чата на основе</a:t>
            </a:r>
            <a:br>
              <a:rPr lang="en-US" dirty="0"/>
            </a:br>
            <a:r>
              <a:rPr lang="ru-RU" dirty="0"/>
              <a:t>архитектуры трансформеров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A3A475-2E74-2E44-8579-3E87DC10E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324" y="11088000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tx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EC5374-210B-A94D-9957-D9B7B679D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72124" y="11088000"/>
            <a:ext cx="9503651" cy="175524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tx1"/>
                </a:solidFill>
              </a:defRPr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</a:lstStyle>
          <a:p>
            <a:pPr lvl="0"/>
            <a:r>
              <a:rPr lang="ru-RU" dirty="0"/>
              <a:t>Константин Константинопольский, менеджер по работе с клиентами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D67633-D438-43D1-838E-94082F15BA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9" y="1171716"/>
            <a:ext cx="4716000" cy="6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скетич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6D2C6660-F409-5C49-B3F1-0426C4CC55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5325" y="4165200"/>
            <a:ext cx="16096250" cy="1712360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BB03A35C-34E0-6342-9B65-F21D4CA76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91059"/>
            <a:ext cx="16090313" cy="2561331"/>
          </a:xfrm>
          <a:prstGeom prst="rect">
            <a:avLst/>
          </a:prstGeom>
        </p:spPr>
        <p:txBody>
          <a:bodyPr vert="horz" wrap="square" lIns="0" tIns="216000" rIns="0" bIns="180000" rtlCol="0" anchor="t">
            <a:noAutofit/>
          </a:bodyPr>
          <a:lstStyle>
            <a:lvl1pPr>
              <a:lnSpc>
                <a:spcPct val="90000"/>
              </a:lnSpc>
              <a:defRPr sz="9600" b="0"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7C948FC9-3CC9-4E69-A5BA-A9ED097EB2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563" y="6039680"/>
            <a:ext cx="15976917" cy="662491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2400"/>
              </a:spcAft>
              <a:defRPr/>
            </a:lvl1pPr>
            <a:lvl2pPr marL="36" indent="0">
              <a:spcAft>
                <a:spcPts val="3000"/>
              </a:spcAft>
              <a:buNone/>
              <a:defRPr/>
            </a:lvl2pPr>
            <a:lvl3pPr marL="540000" indent="-540000"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540000" indent="-540000">
              <a:spcAft>
                <a:spcPts val="2400"/>
              </a:spcAft>
              <a:buClr>
                <a:schemeClr val="accent1"/>
              </a:buClr>
              <a:defRPr/>
            </a:lvl4pPr>
            <a:lvl5pPr>
              <a:spcAft>
                <a:spcPts val="24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47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0707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507863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94CE064-353D-3246-B8F2-6320703AE1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4000" y="2376000"/>
            <a:ext cx="16097575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</p:spTree>
    <p:extLst>
      <p:ext uri="{BB962C8B-B14F-4D97-AF65-F5344CB8AC3E}">
        <p14:creationId xmlns:p14="http://schemas.microsoft.com/office/powerpoint/2010/main" val="25638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0C66D127-CD46-4B2C-86CD-6B87C515E1A4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584001" y="4942400"/>
            <a:ext cx="6604672" cy="6624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ru-RU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sz="3600" b="1"/>
            </a:lvl2pPr>
            <a:lvl3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/>
            </a:lvl3pPr>
            <a:lvl4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6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36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589C1D8-54A7-EB4E-9AAE-31E045B09F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5326" y="2376000"/>
            <a:ext cx="16096250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4334504F-DC21-ED49-9095-D4F03DF9D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900000"/>
            <a:ext cx="16097575" cy="1471725"/>
          </a:xfrm>
          <a:prstGeom prst="rect">
            <a:avLst/>
          </a:prstGeom>
        </p:spPr>
        <p:txBody>
          <a:bodyPr vert="horz" wrap="square" lIns="0" tIns="216000" rIns="0" bIns="144000" rtlCol="0" anchor="t">
            <a:no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F10E93F-E58F-458F-8D95-6F6D65E498E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8894763" y="4942400"/>
            <a:ext cx="6604672" cy="6624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ru-RU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sz="3600" b="1"/>
            </a:lvl2pPr>
            <a:lvl3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/>
            </a:lvl3pPr>
            <a:lvl4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6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36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BE52686-91F3-405E-8EED-99289FEBD0EC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16245281" y="4942400"/>
            <a:ext cx="6604672" cy="6624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ru-RU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sz="3600" b="1"/>
            </a:lvl2pPr>
            <a:lvl3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/>
            </a:lvl3pPr>
            <a:lvl4pPr marL="540000" marR="0" indent="-540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6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36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09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 — два спике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C942B71-DE36-4644-8B0B-51310F653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91135F53-1B21-4E4F-9E32-2AFE046E9CA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621473" y="8611014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E3383F6D-F1EB-664F-B342-19DD5A2EBDF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2564001" y="8611014"/>
            <a:ext cx="2181162" cy="2181162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AC2A49A-D118-D04B-AC2F-6A8C067B2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4963" y="8611013"/>
            <a:ext cx="7683451" cy="29225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7347B7C-B79F-FB46-864E-DE174F94BA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08238" y="8611013"/>
            <a:ext cx="7704137" cy="29225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82550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8255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6D80F530-CB8C-489C-8984-9898FEF6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1080000"/>
            <a:ext cx="16094075" cy="33239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12000" b="0"/>
            </a:lvl1pPr>
          </a:lstStyle>
          <a:p>
            <a:pPr lvl="0"/>
            <a:r>
              <a:rPr lang="ru-RU" dirty="0"/>
              <a:t>Поможем получить результаты быстро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1038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7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3989" r:id="rId2"/>
    <p:sldLayoutId id="2147484072" r:id="rId3"/>
    <p:sldLayoutId id="2147484019" r:id="rId4"/>
    <p:sldLayoutId id="2147484041" r:id="rId5"/>
    <p:sldLayoutId id="2147484009" r:id="rId6"/>
  </p:sldLayoutIdLst>
  <p:hf hdr="0" dt="0"/>
  <p:txStyles>
    <p:titleStyle>
      <a:lvl1pPr marL="0" algn="l" defTabSz="1828619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719964" algn="l" defTabSz="190790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 Unicode MS" panose="020B0604020202020204" pitchFamily="34" charset="-128"/>
        <a:buChar char="▎"/>
        <a:defRPr sz="36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SzPct val="150000"/>
        <a:buFont typeface="Yandex Sans Text Light" panose="02000000000000000000" pitchFamily="2" charset="-52"/>
        <a:buChar char="›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+mj-lt"/>
        <a:buAutoNum type="arabicPeriod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Tx/>
        <a:buNone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0" userDrawn="1">
          <p15:clr>
            <a:srgbClr val="F26B43"/>
          </p15:clr>
        </p15:guide>
        <p15:guide id="13" pos="3756" userDrawn="1">
          <p15:clr>
            <a:srgbClr val="F26B43"/>
          </p15:clr>
        </p15:guide>
        <p15:guide id="14" pos="3994">
          <p15:clr>
            <a:srgbClr val="F26B43"/>
          </p15:clr>
        </p15:guide>
        <p15:guide id="15" pos="3529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17" userDrawn="1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96" userDrawn="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 userDrawn="1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 userDrawn="1">
          <p15:clr>
            <a:srgbClr val="F26B43"/>
          </p15:clr>
        </p15:guide>
        <p15:guide id="51" orient="horz" pos="3095" userDrawn="1">
          <p15:clr>
            <a:srgbClr val="547EBF"/>
          </p15:clr>
        </p15:guide>
        <p15:guide id="52" orient="horz" pos="2869" userDrawn="1">
          <p15:clr>
            <a:srgbClr val="F26B43"/>
          </p15:clr>
        </p15:guide>
        <p15:guide id="53" orient="horz" pos="2642" userDrawn="1">
          <p15:clr>
            <a:srgbClr val="F26B43"/>
          </p15:clr>
        </p15:guide>
        <p15:guide id="54" orient="horz" pos="2415" userDrawn="1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 userDrawn="1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22" userDrawn="1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 userDrawn="1">
          <p15:clr>
            <a:srgbClr val="F26B43"/>
          </p15:clr>
        </p15:guide>
        <p15:guide id="80" pos="1681" userDrawn="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82" userDrawn="1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16" userDrawn="1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 userDrawn="1">
          <p15:clr>
            <a:srgbClr val="F26B43"/>
          </p15:clr>
        </p15:guide>
        <p15:guide id="122" pos="14370">
          <p15:clr>
            <a:srgbClr val="F26B43"/>
          </p15:clr>
        </p15:guide>
        <p15:guide id="125" orient="horz" pos="7946" userDrawn="1">
          <p15:clr>
            <a:srgbClr val="F26B43"/>
          </p15:clr>
        </p15:guide>
        <p15:guide id="126" orient="horz" pos="1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63760-1147-82F0-5E56-115288C5E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694" y="4063021"/>
            <a:ext cx="22159826" cy="4369663"/>
          </a:xfrm>
        </p:spPr>
        <p:txBody>
          <a:bodyPr/>
          <a:lstStyle/>
          <a:p>
            <a:r>
              <a:rPr lang="ru-RU" sz="8800" b="1">
                <a:solidFill>
                  <a:srgbClr val="3F3F55"/>
                </a:solidFill>
              </a:rPr>
              <a:t>Сценарии дистанционного обслуживания в медицине </a:t>
            </a:r>
            <a:br>
              <a:rPr lang="ru-RU" sz="8800" b="1">
                <a:solidFill>
                  <a:srgbClr val="3F3F55"/>
                </a:solidFill>
              </a:rPr>
            </a:br>
            <a:r>
              <a:rPr lang="ru-RU" sz="8800" b="1">
                <a:solidFill>
                  <a:srgbClr val="3F3F55"/>
                </a:solidFill>
              </a:rPr>
              <a:t>с применением ИИ</a:t>
            </a:r>
            <a:endParaRPr lang="de-RU" sz="8800" b="1" dirty="0">
              <a:solidFill>
                <a:srgbClr val="3F3F55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E04913B-85A2-B625-C285-9A63C8D9D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0556" y="11091232"/>
            <a:ext cx="16441300" cy="1755245"/>
          </a:xfrm>
        </p:spPr>
        <p:txBody>
          <a:bodyPr/>
          <a:lstStyle/>
          <a:p>
            <a:pPr algn="ctr"/>
            <a:r>
              <a:rPr lang="ru-RU" b="0" i="0">
                <a:solidFill>
                  <a:srgbClr val="444444"/>
                </a:solidFill>
                <a:effectLst/>
                <a:latin typeface="+mj-lt"/>
              </a:rPr>
              <a:t>Сергей Макаров, </a:t>
            </a:r>
            <a:br>
              <a:rPr lang="ru-RU" b="0" i="0">
                <a:solidFill>
                  <a:srgbClr val="444444"/>
                </a:solidFill>
                <a:effectLst/>
                <a:latin typeface="+mj-lt"/>
              </a:rPr>
            </a:br>
            <a:r>
              <a:rPr lang="ru-RU" b="0" i="0">
                <a:solidFill>
                  <a:srgbClr val="444444"/>
                </a:solidFill>
                <a:effectLst/>
                <a:latin typeface="+mj-lt"/>
              </a:rPr>
              <a:t>Заместитель генерального директора ООО "АТС" (Москва)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8FA1C9-C7B0-36C0-33CD-6F990CA1081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066288" y="869523"/>
            <a:ext cx="4284000" cy="1237475"/>
          </a:xfrm>
          <a:prstGeom prst="rect">
            <a:avLst/>
          </a:prstGeom>
          <a:ln w="0"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6B81E99-2B0A-8554-145E-CE3B4A8065C1}"/>
              </a:ext>
            </a:extLst>
          </p:cNvPr>
          <p:cNvSpPr/>
          <p:nvPr/>
        </p:nvSpPr>
        <p:spPr>
          <a:xfrm>
            <a:off x="539262" y="492369"/>
            <a:ext cx="6776863" cy="2297723"/>
          </a:xfrm>
          <a:prstGeom prst="ellipse">
            <a:avLst/>
          </a:prstGeom>
          <a:solidFill>
            <a:srgbClr val="F1F1F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3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C72B927D-345F-F84C-BE85-FCD6F843CA2E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CF3F55-F10D-B4E2-F355-98C95733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6B75F-4D37-C909-4ADB-0059A061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9A509-223F-D732-DC0C-27CFF96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393" y="672284"/>
            <a:ext cx="8306126" cy="8119485"/>
          </a:xfrm>
        </p:spPr>
        <p:txBody>
          <a:bodyPr/>
          <a:lstStyle/>
          <a:p>
            <a:r>
              <a:rPr lang="ru-RU" dirty="0"/>
              <a:t>«Виртуальный медицинский регистратор», частные клиники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Какие возможности?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A29F9106-611D-A3FC-0161-2059C7F9422A}"/>
              </a:ext>
            </a:extLst>
          </p:cNvPr>
          <p:cNvSpPr txBox="1">
            <a:spLocks/>
          </p:cNvSpPr>
          <p:nvPr/>
        </p:nvSpPr>
        <p:spPr>
          <a:xfrm>
            <a:off x="10913269" y="900000"/>
            <a:ext cx="11352212" cy="51322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800" dirty="0"/>
              <a:t>Подтверждать запись на прием к врачу накануне визита, переносить запись или проводить первичную запись на прием</a:t>
            </a:r>
            <a:endParaRPr lang="ru-RU" dirty="0">
              <a:solidFill>
                <a:srgbClr val="000000"/>
              </a:solidFill>
            </a:endParaRP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r>
              <a:rPr lang="ru-RU" b="1" dirty="0">
                <a:solidFill>
                  <a:srgbClr val="000000"/>
                </a:solidFill>
              </a:rPr>
              <a:t>Понимает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ФИО врачей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Специальности врачей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включая аналоги глазной врач, ЛОР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Способен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Освободить время приема для других клиентов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Обрабатывать данные непосредственно из МИС во время диалога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Дозвониться до клиента и уточнить необходимые данные</a:t>
            </a:r>
          </a:p>
          <a:p>
            <a:pPr marL="684000" marR="0" lvl="2" indent="-684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A8E983E2-90DB-5A45-415E-8B817D033728}"/>
              </a:ext>
            </a:extLst>
          </p:cNvPr>
          <p:cNvSpPr txBox="1">
            <a:spLocks/>
          </p:cNvSpPr>
          <p:nvPr/>
        </p:nvSpPr>
        <p:spPr>
          <a:xfrm>
            <a:off x="1480393" y="9166891"/>
            <a:ext cx="2084248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00000"/>
              <a:buNone/>
              <a:tabLst/>
              <a:defRPr/>
            </a:pPr>
            <a:r>
              <a:rPr kumimoji="0" lang="ru-RU" sz="25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76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C72B927D-345F-F84C-BE85-FCD6F843CA2E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CF3F55-F10D-B4E2-F355-98C95733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6B75F-4D37-C909-4ADB-0059A061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9A509-223F-D732-DC0C-27CFF96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666044"/>
            <a:ext cx="8306126" cy="5903494"/>
          </a:xfrm>
        </p:spPr>
        <p:txBody>
          <a:bodyPr/>
          <a:lstStyle/>
          <a:p>
            <a:r>
              <a:rPr lang="ru-RU" dirty="0"/>
              <a:t>Льготные лекарства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Какие возможности?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A29F9106-611D-A3FC-0161-2059C7F9422A}"/>
              </a:ext>
            </a:extLst>
          </p:cNvPr>
          <p:cNvSpPr txBox="1">
            <a:spLocks/>
          </p:cNvSpPr>
          <p:nvPr/>
        </p:nvSpPr>
        <p:spPr>
          <a:xfrm>
            <a:off x="11446200" y="900000"/>
            <a:ext cx="11352212" cy="51322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800" dirty="0"/>
              <a:t>Поиск льготных лекарств в аптеках города</a:t>
            </a: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r>
              <a:rPr lang="ru-RU" b="1" dirty="0">
                <a:solidFill>
                  <a:srgbClr val="000000"/>
                </a:solidFill>
              </a:rPr>
              <a:t>Понимает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Наименования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препаратов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Форму выпуска и дозировку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Тип льготы</a:t>
            </a: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Способен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Проверить наличие препарата по базе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Уточнить необходимую форму выпуска и дозировку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Подобрать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аптеки в интересующем районе города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Режим работы, адрес, телефон аптеки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Проинформировать о планируемых поставках</a:t>
            </a:r>
          </a:p>
          <a:p>
            <a:pPr marL="54000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При отсутствии на текущий момент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4000" marR="0" lvl="2" indent="-684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A8E983E2-90DB-5A45-415E-8B817D033728}"/>
              </a:ext>
            </a:extLst>
          </p:cNvPr>
          <p:cNvSpPr txBox="1">
            <a:spLocks/>
          </p:cNvSpPr>
          <p:nvPr/>
        </p:nvSpPr>
        <p:spPr>
          <a:xfrm>
            <a:off x="1480393" y="9166891"/>
            <a:ext cx="2084248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00000"/>
              <a:buNone/>
              <a:tabLst/>
              <a:defRPr/>
            </a:pPr>
            <a:r>
              <a:rPr kumimoji="0" lang="ru-RU" sz="25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7" name="лл_вар3">
            <a:hlinkClick r:id="" action="ppaction://media"/>
            <a:extLst>
              <a:ext uri="{FF2B5EF4-FFF2-40B4-BE49-F238E27FC236}">
                <a16:creationId xmlns:a16="http://schemas.microsoft.com/office/drawing/2014/main" id="{7432169F-10D4-1A17-7AFD-987F53525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088" y="896620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C8433B-C080-4588-6931-1D1C18B3A0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12737" t="7844" r="12737" b="23377"/>
          <a:stretch/>
        </p:blipFill>
        <p:spPr>
          <a:xfrm>
            <a:off x="1510788" y="8968823"/>
            <a:ext cx="2181162" cy="2181162"/>
          </a:xfrm>
          <a:prstGeom prst="ellipse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367A31-ED64-BBB4-50D1-E88A4DDBAF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55025" y="8968822"/>
            <a:ext cx="7704137" cy="2922524"/>
          </a:xfrm>
        </p:spPr>
        <p:txBody>
          <a:bodyPr/>
          <a:lstStyle/>
          <a:p>
            <a:r>
              <a:rPr lang="ru-RU" b="1" dirty="0"/>
              <a:t>Сергей Макаров</a:t>
            </a:r>
            <a:br>
              <a:rPr lang="en-GB" b="1" dirty="0"/>
            </a:br>
            <a:r>
              <a:rPr lang="ru-RU" dirty="0"/>
              <a:t>Заместитель генерального директора АТС</a:t>
            </a:r>
          </a:p>
          <a:p>
            <a:endParaRPr lang="ru-RU" dirty="0"/>
          </a:p>
          <a:p>
            <a:endParaRPr lang="de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414691-445B-4F95-AC90-778C4E16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80000"/>
            <a:ext cx="16094075" cy="3323987"/>
          </a:xfrm>
        </p:spPr>
        <p:txBody>
          <a:bodyPr/>
          <a:lstStyle/>
          <a:p>
            <a:r>
              <a:rPr lang="en-GB" dirty="0"/>
              <a:t>С</a:t>
            </a:r>
            <a:r>
              <a:rPr lang="ru-RU" dirty="0" err="1"/>
              <a:t>пасибо</a:t>
            </a:r>
            <a:r>
              <a:rPr lang="ru-RU" dirty="0"/>
              <a:t> за внимание!</a:t>
            </a:r>
            <a:br>
              <a:rPr lang="ru-RU" dirty="0"/>
            </a:br>
            <a:r>
              <a:rPr lang="ru-RU" dirty="0"/>
              <a:t>Вопросы?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BA399C7-968E-43B3-B1DB-B8EA0AEA6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52102"/>
              </p:ext>
            </p:extLst>
          </p:nvPr>
        </p:nvGraphicFramePr>
        <p:xfrm>
          <a:off x="16808169" y="3704392"/>
          <a:ext cx="6766858" cy="144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2171880" imgH="464760" progId="Paint.Picture">
                  <p:embed/>
                </p:oleObj>
              </mc:Choice>
              <mc:Fallback>
                <p:oleObj name="Точечный рисунок" r:id="rId4" imgW="2171880" imgH="464760" progId="Paint.Picture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3E69739-836E-40A3-A099-BDEA4C0F3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8169" y="3704392"/>
                        <a:ext cx="6766858" cy="144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377F4B-A78D-4F31-A88B-7895D21D8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1985" y="5180420"/>
            <a:ext cx="2413219" cy="2413219"/>
          </a:xfrm>
          <a:prstGeom prst="rect">
            <a:avLst/>
          </a:prstGeom>
        </p:spPr>
      </p:pic>
      <p:pic>
        <p:nvPicPr>
          <p:cNvPr id="9" name="Picture 13" descr="ГК «Нетрика» объявила о выводе на рынок компании «Нетрика Медицина»">
            <a:extLst>
              <a:ext uri="{FF2B5EF4-FFF2-40B4-BE49-F238E27FC236}">
                <a16:creationId xmlns:a16="http://schemas.microsoft.com/office/drawing/2014/main" id="{15FFC230-95A3-4EC4-9FED-40B272C8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932" y="8190272"/>
            <a:ext cx="6000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Горячая линия ЕМИАС, как записаться на прием к врачу - Горячая линия">
            <a:extLst>
              <a:ext uri="{FF2B5EF4-FFF2-40B4-BE49-F238E27FC236}">
                <a16:creationId xmlns:a16="http://schemas.microsoft.com/office/drawing/2014/main" id="{123B08A4-ACB9-42B4-9D04-4C6DDF859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8" b="37391"/>
          <a:stretch/>
        </p:blipFill>
        <p:spPr bwMode="auto">
          <a:xfrm>
            <a:off x="18037452" y="8013963"/>
            <a:ext cx="6000751" cy="15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БАРС.Медицина">
            <a:extLst>
              <a:ext uri="{FF2B5EF4-FFF2-40B4-BE49-F238E27FC236}">
                <a16:creationId xmlns:a16="http://schemas.microsoft.com/office/drawing/2014/main" id="{56592407-9BC2-49AF-860D-286DFD905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23252" r="7524" b="19266"/>
          <a:stretch/>
        </p:blipFill>
        <p:spPr bwMode="auto">
          <a:xfrm>
            <a:off x="18629696" y="10421245"/>
            <a:ext cx="4833258" cy="24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Технопарк-Липецк - Наши резиденты">
            <a:extLst>
              <a:ext uri="{FF2B5EF4-FFF2-40B4-BE49-F238E27FC236}">
                <a16:creationId xmlns:a16="http://schemas.microsoft.com/office/drawing/2014/main" id="{476400AB-D1EC-4336-B257-9DD2E23A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628" y="5373935"/>
            <a:ext cx="5074398" cy="20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1CEFF192-6421-4F63-A674-D42ADEDB8AF1}"/>
              </a:ext>
            </a:extLst>
          </p:cNvPr>
          <p:cNvSpPr txBox="1">
            <a:spLocks/>
          </p:cNvSpPr>
          <p:nvPr/>
        </p:nvSpPr>
        <p:spPr>
          <a:xfrm>
            <a:off x="19341283" y="2403617"/>
            <a:ext cx="16094075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/>
              <a:t>Партнеры: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5E77E-8060-42BA-8D3A-AC4F140793D1}"/>
              </a:ext>
            </a:extLst>
          </p:cNvPr>
          <p:cNvSpPr txBox="1"/>
          <p:nvPr/>
        </p:nvSpPr>
        <p:spPr>
          <a:xfrm>
            <a:off x="4055025" y="10672856"/>
            <a:ext cx="17716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+7 903 673 31 71</a:t>
            </a:r>
          </a:p>
        </p:txBody>
      </p:sp>
      <p:pic>
        <p:nvPicPr>
          <p:cNvPr id="2" name="Picture 2" descr="SberDevices – официальный сайт умных устройств и сервисов">
            <a:extLst>
              <a:ext uri="{FF2B5EF4-FFF2-40B4-BE49-F238E27FC236}">
                <a16:creationId xmlns:a16="http://schemas.microsoft.com/office/drawing/2014/main" id="{11533BFE-3E4C-F0C6-107F-7159D7781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38974" r="20234" b="40404"/>
          <a:stretch/>
        </p:blipFill>
        <p:spPr bwMode="auto">
          <a:xfrm>
            <a:off x="10985671" y="10823559"/>
            <a:ext cx="6752493" cy="12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C72B927D-345F-F84C-BE85-FCD6F843CA2E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CF3F55-F10D-B4E2-F355-98C95733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6B75F-4D37-C909-4ADB-0059A061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9A509-223F-D732-DC0C-27CFF96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156348" cy="4129200"/>
          </a:xfrm>
        </p:spPr>
        <p:txBody>
          <a:bodyPr/>
          <a:lstStyle/>
          <a:p>
            <a:r>
              <a:rPr lang="ru-RU" dirty="0"/>
              <a:t>Сценарии дистанционного обслуживания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A29F9106-611D-A3FC-0161-2059C7F9422A}"/>
              </a:ext>
            </a:extLst>
          </p:cNvPr>
          <p:cNvSpPr txBox="1">
            <a:spLocks/>
          </p:cNvSpPr>
          <p:nvPr/>
        </p:nvSpPr>
        <p:spPr>
          <a:xfrm>
            <a:off x="11446200" y="1553143"/>
            <a:ext cx="11352212" cy="1106800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Запись на прием к врачу или на процедуры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Вызов врача на дом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Консультации по часто задаваемым вопросам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Подтверждение/перенос/отмена записи к врачу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Опрос по качеству предоставления медицинских услуг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Сбор анамнеза перед визитом к врачу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Сбор клинических показателей при диспансерном наблюдении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«Виртуальный медицинский регистратор»</a:t>
            </a:r>
            <a:br>
              <a:rPr lang="ru-RU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частные клиники</a:t>
            </a: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Льготные лекарства</a:t>
            </a:r>
            <a:endParaRPr lang="en-US" dirty="0">
              <a:solidFill>
                <a:srgbClr val="000000"/>
              </a:solidFill>
            </a:endParaRP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Arial" panose="020B0604020202020204"/>
            </a:endParaRPr>
          </a:p>
          <a:p>
            <a:pPr marL="0" lvl="2" indent="0" defTabSz="1828595">
              <a:spcAft>
                <a:spcPts val="2400"/>
              </a:spcAft>
              <a:buClr>
                <a:schemeClr val="accent4"/>
              </a:buClr>
              <a:buSzPct val="100000"/>
              <a:buNone/>
              <a:defRPr/>
            </a:pPr>
            <a:br>
              <a:rPr lang="ru-RU" sz="3600" dirty="0"/>
            </a:br>
            <a:endParaRPr lang="ru-RU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33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DD4D-CA98-2D40-A9E6-41AEDAEE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henomena ExtraBold" panose="00000900000000000000" pitchFamily="50" charset="-52"/>
              </a:rPr>
              <a:t>Как это работает?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08A2F3-8C8A-6142-9F5C-EF41E1E83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86" y="8619125"/>
            <a:ext cx="1447200" cy="14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9EA7AC-6939-7343-AD72-FFDF4361C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296" y="4576214"/>
            <a:ext cx="1573158" cy="14546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35F73B-DDEC-DF41-A948-BD36EA55C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5675" y="4568825"/>
            <a:ext cx="1460500" cy="1460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F47753-BBEE-7249-BC24-8546FAADE10A}"/>
              </a:ext>
            </a:extLst>
          </p:cNvPr>
          <p:cNvSpPr txBox="1"/>
          <p:nvPr/>
        </p:nvSpPr>
        <p:spPr>
          <a:xfrm>
            <a:off x="15134431" y="2971801"/>
            <a:ext cx="511968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0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Нетиповые вопросы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3D1EB-8B39-9E44-A71F-DF5824786A7D}"/>
              </a:ext>
            </a:extLst>
          </p:cNvPr>
          <p:cNvSpPr txBox="1"/>
          <p:nvPr/>
        </p:nvSpPr>
        <p:spPr>
          <a:xfrm>
            <a:off x="4128295" y="2971801"/>
            <a:ext cx="511968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40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Типовые вопросы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631B9E2-5445-6940-AF21-973117160F9E}"/>
              </a:ext>
            </a:extLst>
          </p:cNvPr>
          <p:cNvCxnSpPr/>
          <p:nvPr/>
        </p:nvCxnSpPr>
        <p:spPr>
          <a:xfrm>
            <a:off x="15484475" y="5299075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C80612E-986B-D746-BCDF-C5FCA0669804}"/>
              </a:ext>
            </a:extLst>
          </p:cNvPr>
          <p:cNvCxnSpPr>
            <a:cxnSpLocks/>
          </p:cNvCxnSpPr>
          <p:nvPr/>
        </p:nvCxnSpPr>
        <p:spPr>
          <a:xfrm flipH="1">
            <a:off x="18775363" y="9339125"/>
            <a:ext cx="2206625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D51F3B3-E6CF-B749-A9B2-A57CD4D89748}"/>
              </a:ext>
            </a:extLst>
          </p:cNvPr>
          <p:cNvCxnSpPr>
            <a:cxnSpLocks/>
          </p:cNvCxnSpPr>
          <p:nvPr/>
        </p:nvCxnSpPr>
        <p:spPr>
          <a:xfrm flipV="1">
            <a:off x="20970875" y="7346812"/>
            <a:ext cx="0" cy="1992314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C77F7AF-05D8-954C-9DA5-2CE162A3BE7C}"/>
              </a:ext>
            </a:extLst>
          </p:cNvPr>
          <p:cNvCxnSpPr>
            <a:cxnSpLocks/>
          </p:cNvCxnSpPr>
          <p:nvPr/>
        </p:nvCxnSpPr>
        <p:spPr>
          <a:xfrm flipV="1">
            <a:off x="14398625" y="7156312"/>
            <a:ext cx="0" cy="2182816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4EE3155-0FF9-BD46-9132-0778B7C8F1B5}"/>
              </a:ext>
            </a:extLst>
          </p:cNvPr>
          <p:cNvCxnSpPr/>
          <p:nvPr/>
        </p:nvCxnSpPr>
        <p:spPr>
          <a:xfrm>
            <a:off x="14398625" y="9339125"/>
            <a:ext cx="2190750" cy="0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17431E7-2F58-A044-901E-788B3936A9C0}"/>
              </a:ext>
            </a:extLst>
          </p:cNvPr>
          <p:cNvSpPr txBox="1"/>
          <p:nvPr/>
        </p:nvSpPr>
        <p:spPr>
          <a:xfrm>
            <a:off x="16588182" y="10335233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Оператор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1ACA3-6D32-4D49-B635-0B45A4866221}"/>
              </a:ext>
            </a:extLst>
          </p:cNvPr>
          <p:cNvSpPr txBox="1"/>
          <p:nvPr/>
        </p:nvSpPr>
        <p:spPr>
          <a:xfrm>
            <a:off x="18972709" y="6333248"/>
            <a:ext cx="401855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Виртуальный оператор</a:t>
            </a:r>
            <a:b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</a:br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(искусственный интеллект)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1DFA07-83A5-FE4F-8361-C208ECCE998A}"/>
              </a:ext>
            </a:extLst>
          </p:cNvPr>
          <p:cNvSpPr txBox="1"/>
          <p:nvPr/>
        </p:nvSpPr>
        <p:spPr>
          <a:xfrm>
            <a:off x="13316344" y="6349021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Клиент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5171BA-00D5-804D-88BB-A7B2C7067597}"/>
              </a:ext>
            </a:extLst>
          </p:cNvPr>
          <p:cNvSpPr txBox="1"/>
          <p:nvPr/>
        </p:nvSpPr>
        <p:spPr>
          <a:xfrm>
            <a:off x="16267507" y="4634520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Нетиповой вопрос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5DC91-200F-C742-99C3-84D996450A0D}"/>
              </a:ext>
            </a:extLst>
          </p:cNvPr>
          <p:cNvSpPr txBox="1"/>
          <p:nvPr/>
        </p:nvSpPr>
        <p:spPr>
          <a:xfrm>
            <a:off x="21099362" y="7975464"/>
            <a:ext cx="1891904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Нетиповой вопрос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7A1674-D662-FD4D-81A5-ADD54E697CFD}"/>
              </a:ext>
            </a:extLst>
          </p:cNvPr>
          <p:cNvSpPr txBox="1"/>
          <p:nvPr/>
        </p:nvSpPr>
        <p:spPr>
          <a:xfrm>
            <a:off x="14538523" y="8647718"/>
            <a:ext cx="1891904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Ответ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CD9C1E4-2A2D-364F-8AF8-7A23659F8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96" y="4576214"/>
            <a:ext cx="1573158" cy="14546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2BC372-061F-A041-ADDF-AEA6531D3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0175" y="4568825"/>
            <a:ext cx="1460500" cy="1460500"/>
          </a:xfrm>
          <a:prstGeom prst="rect">
            <a:avLst/>
          </a:prstGeom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494B03C-55CD-554F-B4B5-44C948BF61CC}"/>
              </a:ext>
            </a:extLst>
          </p:cNvPr>
          <p:cNvCxnSpPr/>
          <p:nvPr/>
        </p:nvCxnSpPr>
        <p:spPr>
          <a:xfrm>
            <a:off x="4498975" y="5299075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79FC48C-846C-4C46-9C1B-58AFD45555D8}"/>
              </a:ext>
            </a:extLst>
          </p:cNvPr>
          <p:cNvSpPr txBox="1"/>
          <p:nvPr/>
        </p:nvSpPr>
        <p:spPr>
          <a:xfrm>
            <a:off x="7987209" y="6333248"/>
            <a:ext cx="401855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Виртуальный оператор</a:t>
            </a:r>
            <a:b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</a:br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(искусственный интеллект)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9A2F91-53E6-9D45-8949-2B6E9D28ECA1}"/>
              </a:ext>
            </a:extLst>
          </p:cNvPr>
          <p:cNvSpPr txBox="1"/>
          <p:nvPr/>
        </p:nvSpPr>
        <p:spPr>
          <a:xfrm>
            <a:off x="2330844" y="6349021"/>
            <a:ext cx="2183607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Клиент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BA06BC-FF34-0C49-ADF4-7B66CCC287C3}"/>
              </a:ext>
            </a:extLst>
          </p:cNvPr>
          <p:cNvSpPr txBox="1"/>
          <p:nvPr/>
        </p:nvSpPr>
        <p:spPr>
          <a:xfrm>
            <a:off x="5282007" y="4634520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Типовой вопрос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370AC1F-D987-7744-9BF1-E30F2642162E}"/>
              </a:ext>
            </a:extLst>
          </p:cNvPr>
          <p:cNvCxnSpPr/>
          <p:nvPr/>
        </p:nvCxnSpPr>
        <p:spPr>
          <a:xfrm>
            <a:off x="4498975" y="5684837"/>
            <a:ext cx="4394200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dash"/>
            <a:headEnd type="arrow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7AFC027-A4A9-C04A-B32B-2F8B7F28225D}"/>
              </a:ext>
            </a:extLst>
          </p:cNvPr>
          <p:cNvSpPr txBox="1"/>
          <p:nvPr/>
        </p:nvSpPr>
        <p:spPr>
          <a:xfrm>
            <a:off x="5282007" y="5905857"/>
            <a:ext cx="2885681" cy="55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Ответ</a:t>
            </a:r>
          </a:p>
        </p:txBody>
      </p:sp>
      <p:grpSp>
        <p:nvGrpSpPr>
          <p:cNvPr id="45" name="Группа 3">
            <a:extLst>
              <a:ext uri="{FF2B5EF4-FFF2-40B4-BE49-F238E27FC236}">
                <a16:creationId xmlns:a16="http://schemas.microsoft.com/office/drawing/2014/main" id="{0F8A4F35-CC13-7044-81D4-F3D6CE18EE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00180" y="8955695"/>
            <a:ext cx="1609717" cy="1649542"/>
            <a:chOff x="10437813" y="2747963"/>
            <a:chExt cx="2438400" cy="2498725"/>
          </a:xfrm>
          <a:solidFill>
            <a:schemeClr val="accent1"/>
          </a:solidFill>
        </p:grpSpPr>
        <p:sp>
          <p:nvSpPr>
            <p:cNvPr id="46" name="Полилиния: фигура 41">
              <a:extLst>
                <a:ext uri="{FF2B5EF4-FFF2-40B4-BE49-F238E27FC236}">
                  <a16:creationId xmlns:a16="http://schemas.microsoft.com/office/drawing/2014/main" id="{38557291-616C-074D-97DC-95F381B2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4222750"/>
              <a:ext cx="50800" cy="88900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185 h 89505"/>
                <a:gd name="T4" fmla="*/ 0 w 50711"/>
                <a:gd name="T5" fmla="*/ 63716 h 89505"/>
                <a:gd name="T6" fmla="*/ 25401 w 50711"/>
                <a:gd name="T7" fmla="*/ 88900 h 89505"/>
                <a:gd name="T8" fmla="*/ 50800 w 50711"/>
                <a:gd name="T9" fmla="*/ 63716 h 89505"/>
                <a:gd name="T10" fmla="*/ 50800 w 50711"/>
                <a:gd name="T11" fmla="*/ 25185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47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47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47" name="Полилиния: фигура 42">
              <a:extLst>
                <a:ext uri="{FF2B5EF4-FFF2-40B4-BE49-F238E27FC236}">
                  <a16:creationId xmlns:a16="http://schemas.microsoft.com/office/drawing/2014/main" id="{66B1A446-0F74-7B4A-A5E7-F319DD44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4086225"/>
              <a:ext cx="50800" cy="90488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634 h 89505"/>
                <a:gd name="T4" fmla="*/ 0 w 50711"/>
                <a:gd name="T5" fmla="*/ 64855 h 89505"/>
                <a:gd name="T6" fmla="*/ 25401 w 50711"/>
                <a:gd name="T7" fmla="*/ 90488 h 89505"/>
                <a:gd name="T8" fmla="*/ 50800 w 50711"/>
                <a:gd name="T9" fmla="*/ 64855 h 89505"/>
                <a:gd name="T10" fmla="*/ 50800 w 50711"/>
                <a:gd name="T11" fmla="*/ 25634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47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47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48" name="Полилиния: фигура 43">
              <a:extLst>
                <a:ext uri="{FF2B5EF4-FFF2-40B4-BE49-F238E27FC236}">
                  <a16:creationId xmlns:a16="http://schemas.microsoft.com/office/drawing/2014/main" id="{A50F5203-586A-C246-AC98-0FDAAAA58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9113" y="3951288"/>
              <a:ext cx="50800" cy="88900"/>
            </a:xfrm>
            <a:custGeom>
              <a:avLst/>
              <a:gdLst>
                <a:gd name="T0" fmla="*/ 25401 w 50711"/>
                <a:gd name="T1" fmla="*/ 0 h 89505"/>
                <a:gd name="T2" fmla="*/ 0 w 50711"/>
                <a:gd name="T3" fmla="*/ 25185 h 89505"/>
                <a:gd name="T4" fmla="*/ 0 w 50711"/>
                <a:gd name="T5" fmla="*/ 63716 h 89505"/>
                <a:gd name="T6" fmla="*/ 25401 w 50711"/>
                <a:gd name="T7" fmla="*/ 88900 h 89505"/>
                <a:gd name="T8" fmla="*/ 50800 w 50711"/>
                <a:gd name="T9" fmla="*/ 63716 h 89505"/>
                <a:gd name="T10" fmla="*/ 50800 w 50711"/>
                <a:gd name="T11" fmla="*/ 25185 h 89505"/>
                <a:gd name="T12" fmla="*/ 25401 w 50711"/>
                <a:gd name="T13" fmla="*/ 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0"/>
                  </a:move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8"/>
                    <a:pt x="11352" y="89505"/>
                    <a:pt x="25356" y="89505"/>
                  </a:cubicBezTo>
                  <a:cubicBezTo>
                    <a:pt x="39359" y="89505"/>
                    <a:pt x="50711" y="78158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49" name="Полилиния: фигура 44">
              <a:extLst>
                <a:ext uri="{FF2B5EF4-FFF2-40B4-BE49-F238E27FC236}">
                  <a16:creationId xmlns:a16="http://schemas.microsoft.com/office/drawing/2014/main" id="{FD9F9E90-AF29-FB46-AB74-827FFCD35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444875"/>
              <a:ext cx="50800" cy="96838"/>
            </a:xfrm>
            <a:custGeom>
              <a:avLst/>
              <a:gdLst>
                <a:gd name="T0" fmla="*/ 25401 w 50711"/>
                <a:gd name="T1" fmla="*/ 96839 h 95970"/>
                <a:gd name="T2" fmla="*/ 50800 w 50711"/>
                <a:gd name="T3" fmla="*/ 71254 h 95970"/>
                <a:gd name="T4" fmla="*/ 50800 w 50711"/>
                <a:gd name="T5" fmla="*/ 25585 h 95970"/>
                <a:gd name="T6" fmla="*/ 25401 w 50711"/>
                <a:gd name="T7" fmla="*/ 0 h 95970"/>
                <a:gd name="T8" fmla="*/ 0 w 50711"/>
                <a:gd name="T9" fmla="*/ 25585 h 95970"/>
                <a:gd name="T10" fmla="*/ 0 w 50711"/>
                <a:gd name="T11" fmla="*/ 71254 h 95970"/>
                <a:gd name="T12" fmla="*/ 25401 w 50711"/>
                <a:gd name="T13" fmla="*/ 96839 h 95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5970">
                  <a:moveTo>
                    <a:pt x="25356" y="95971"/>
                  </a:moveTo>
                  <a:cubicBezTo>
                    <a:pt x="39365" y="95971"/>
                    <a:pt x="50711" y="84619"/>
                    <a:pt x="50711" y="70615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70615"/>
                  </a:lnTo>
                  <a:cubicBezTo>
                    <a:pt x="0" y="84619"/>
                    <a:pt x="11347" y="95971"/>
                    <a:pt x="25356" y="95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0" name="Полилиния: фигура 45">
              <a:extLst>
                <a:ext uri="{FF2B5EF4-FFF2-40B4-BE49-F238E27FC236}">
                  <a16:creationId xmlns:a16="http://schemas.microsoft.com/office/drawing/2014/main" id="{FE776130-07B9-ED47-9A92-17DC394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316288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1" name="Полилиния: фигура 46">
              <a:extLst>
                <a:ext uri="{FF2B5EF4-FFF2-40B4-BE49-F238E27FC236}">
                  <a16:creationId xmlns:a16="http://schemas.microsoft.com/office/drawing/2014/main" id="{E0631AC8-4E21-D645-85E9-DF8E08F7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050" y="3179763"/>
              <a:ext cx="50800" cy="90487"/>
            </a:xfrm>
            <a:custGeom>
              <a:avLst/>
              <a:gdLst>
                <a:gd name="T0" fmla="*/ 25401 w 50711"/>
                <a:gd name="T1" fmla="*/ 90487 h 89505"/>
                <a:gd name="T2" fmla="*/ 50800 w 50711"/>
                <a:gd name="T3" fmla="*/ 64854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4 h 89505"/>
                <a:gd name="T12" fmla="*/ 25401 w 50711"/>
                <a:gd name="T13" fmla="*/ 90487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2" name="Полилиния: фигура 47">
              <a:extLst>
                <a:ext uri="{FF2B5EF4-FFF2-40B4-BE49-F238E27FC236}">
                  <a16:creationId xmlns:a16="http://schemas.microsoft.com/office/drawing/2014/main" id="{44711921-5026-734B-82FE-3A87AC07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478213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4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3" name="Полилиния: фигура 48">
              <a:extLst>
                <a:ext uri="{FF2B5EF4-FFF2-40B4-BE49-F238E27FC236}">
                  <a16:creationId xmlns:a16="http://schemas.microsoft.com/office/drawing/2014/main" id="{F5E18A26-2AD4-D24D-8229-753E5F1E4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341688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4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4" name="Полилиния: фигура 49">
              <a:extLst>
                <a:ext uri="{FF2B5EF4-FFF2-40B4-BE49-F238E27FC236}">
                  <a16:creationId xmlns:a16="http://schemas.microsoft.com/office/drawing/2014/main" id="{C0C63C3D-6402-5C4E-A6DF-66B9826D7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1338" y="3206750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4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4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5" name="Полилиния: фигура 50">
              <a:extLst>
                <a:ext uri="{FF2B5EF4-FFF2-40B4-BE49-F238E27FC236}">
                  <a16:creationId xmlns:a16="http://schemas.microsoft.com/office/drawing/2014/main" id="{0CDC42BF-F33E-0A42-8FEF-EBC51077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498850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6" name="Полилиния: фигура 51">
              <a:extLst>
                <a:ext uri="{FF2B5EF4-FFF2-40B4-BE49-F238E27FC236}">
                  <a16:creationId xmlns:a16="http://schemas.microsoft.com/office/drawing/2014/main" id="{E80FCA15-37E1-184E-B378-3800CA57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363913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65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47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7" name="Полилиния: фигура 52">
              <a:extLst>
                <a:ext uri="{FF2B5EF4-FFF2-40B4-BE49-F238E27FC236}">
                  <a16:creationId xmlns:a16="http://schemas.microsoft.com/office/drawing/2014/main" id="{0C2085CD-234E-2D41-BCC9-B5A07883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100" y="3228975"/>
              <a:ext cx="50800" cy="87313"/>
            </a:xfrm>
            <a:custGeom>
              <a:avLst/>
              <a:gdLst>
                <a:gd name="T0" fmla="*/ 25401 w 50711"/>
                <a:gd name="T1" fmla="*/ 87313 h 88744"/>
                <a:gd name="T2" fmla="*/ 50800 w 50711"/>
                <a:gd name="T3" fmla="*/ 62367 h 88744"/>
                <a:gd name="T4" fmla="*/ 50800 w 50711"/>
                <a:gd name="T5" fmla="*/ 24947 h 88744"/>
                <a:gd name="T6" fmla="*/ 25401 w 50711"/>
                <a:gd name="T7" fmla="*/ 0 h 88744"/>
                <a:gd name="T8" fmla="*/ 0 w 50711"/>
                <a:gd name="T9" fmla="*/ 24947 h 88744"/>
                <a:gd name="T10" fmla="*/ 0 w 50711"/>
                <a:gd name="T11" fmla="*/ 62367 h 88744"/>
                <a:gd name="T12" fmla="*/ 25401 w 50711"/>
                <a:gd name="T13" fmla="*/ 87313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65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65" y="0"/>
                    <a:pt x="25356" y="0"/>
                  </a:cubicBezTo>
                  <a:cubicBezTo>
                    <a:pt x="11347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47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8" name="Полилиния: фигура 53">
              <a:extLst>
                <a:ext uri="{FF2B5EF4-FFF2-40B4-BE49-F238E27FC236}">
                  <a16:creationId xmlns:a16="http://schemas.microsoft.com/office/drawing/2014/main" id="{4F679895-AC31-E544-B5A1-8393A934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441700"/>
              <a:ext cx="50800" cy="95250"/>
            </a:xfrm>
            <a:custGeom>
              <a:avLst/>
              <a:gdLst>
                <a:gd name="T0" fmla="*/ 25401 w 50711"/>
                <a:gd name="T1" fmla="*/ 95251 h 95970"/>
                <a:gd name="T2" fmla="*/ 50800 w 50711"/>
                <a:gd name="T3" fmla="*/ 70085 h 95970"/>
                <a:gd name="T4" fmla="*/ 50800 w 50711"/>
                <a:gd name="T5" fmla="*/ 25166 h 95970"/>
                <a:gd name="T6" fmla="*/ 25401 w 50711"/>
                <a:gd name="T7" fmla="*/ 0 h 95970"/>
                <a:gd name="T8" fmla="*/ 0 w 50711"/>
                <a:gd name="T9" fmla="*/ 25166 h 95970"/>
                <a:gd name="T10" fmla="*/ 0 w 50711"/>
                <a:gd name="T11" fmla="*/ 70085 h 95970"/>
                <a:gd name="T12" fmla="*/ 25401 w 50711"/>
                <a:gd name="T13" fmla="*/ 95251 h 959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5970">
                  <a:moveTo>
                    <a:pt x="25356" y="95971"/>
                  </a:moveTo>
                  <a:cubicBezTo>
                    <a:pt x="39359" y="95971"/>
                    <a:pt x="50711" y="84619"/>
                    <a:pt x="50711" y="70615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70615"/>
                  </a:lnTo>
                  <a:cubicBezTo>
                    <a:pt x="0" y="84619"/>
                    <a:pt x="11352" y="95971"/>
                    <a:pt x="25356" y="95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59" name="Полилиния: фигура 54">
              <a:extLst>
                <a:ext uri="{FF2B5EF4-FFF2-40B4-BE49-F238E27FC236}">
                  <a16:creationId xmlns:a16="http://schemas.microsoft.com/office/drawing/2014/main" id="{A3DC8A95-0086-1F4B-A713-3EC54FD1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311525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0" name="Полилиния: фигура 55">
              <a:extLst>
                <a:ext uri="{FF2B5EF4-FFF2-40B4-BE49-F238E27FC236}">
                  <a16:creationId xmlns:a16="http://schemas.microsoft.com/office/drawing/2014/main" id="{639A8298-339E-774B-A5E6-D3952F511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3176588"/>
              <a:ext cx="50800" cy="88900"/>
            </a:xfrm>
            <a:custGeom>
              <a:avLst/>
              <a:gdLst>
                <a:gd name="T0" fmla="*/ 25401 w 50711"/>
                <a:gd name="T1" fmla="*/ 88900 h 90012"/>
                <a:gd name="T2" fmla="*/ 50800 w 50711"/>
                <a:gd name="T3" fmla="*/ 63858 h 90012"/>
                <a:gd name="T4" fmla="*/ 50800 w 50711"/>
                <a:gd name="T5" fmla="*/ 25043 h 90012"/>
                <a:gd name="T6" fmla="*/ 25401 w 50711"/>
                <a:gd name="T7" fmla="*/ 0 h 90012"/>
                <a:gd name="T8" fmla="*/ 0 w 50711"/>
                <a:gd name="T9" fmla="*/ 25043 h 90012"/>
                <a:gd name="T10" fmla="*/ 0 w 50711"/>
                <a:gd name="T11" fmla="*/ 63858 h 90012"/>
                <a:gd name="T12" fmla="*/ 25401 w 50711"/>
                <a:gd name="T13" fmla="*/ 88900 h 90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90012">
                  <a:moveTo>
                    <a:pt x="25356" y="90012"/>
                  </a:moveTo>
                  <a:cubicBezTo>
                    <a:pt x="39359" y="90012"/>
                    <a:pt x="50711" y="78660"/>
                    <a:pt x="50711" y="64657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657"/>
                  </a:lnTo>
                  <a:cubicBezTo>
                    <a:pt x="0" y="78660"/>
                    <a:pt x="11352" y="90012"/>
                    <a:pt x="25356" y="900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1" name="Полилиния: фигура 56">
              <a:extLst>
                <a:ext uri="{FF2B5EF4-FFF2-40B4-BE49-F238E27FC236}">
                  <a16:creationId xmlns:a16="http://schemas.microsoft.com/office/drawing/2014/main" id="{0F11E9CB-0A32-5E4E-A047-4521BFFC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484563"/>
              <a:ext cx="50800" cy="90487"/>
            </a:xfrm>
            <a:custGeom>
              <a:avLst/>
              <a:gdLst>
                <a:gd name="T0" fmla="*/ 25401 w 50711"/>
                <a:gd name="T1" fmla="*/ 90487 h 89505"/>
                <a:gd name="T2" fmla="*/ 50800 w 50711"/>
                <a:gd name="T3" fmla="*/ 64854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4 h 89505"/>
                <a:gd name="T12" fmla="*/ 25401 w 50711"/>
                <a:gd name="T13" fmla="*/ 90487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2" name="Полилиния: фигура 57">
              <a:extLst>
                <a:ext uri="{FF2B5EF4-FFF2-40B4-BE49-F238E27FC236}">
                  <a16:creationId xmlns:a16="http://schemas.microsoft.com/office/drawing/2014/main" id="{BCF02E9F-113E-EE4B-9F80-7FD984BDC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349625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3" name="Полилиния: фигура 58">
              <a:extLst>
                <a:ext uri="{FF2B5EF4-FFF2-40B4-BE49-F238E27FC236}">
                  <a16:creationId xmlns:a16="http://schemas.microsoft.com/office/drawing/2014/main" id="{3D222C8F-5C71-DE48-96F9-ECF643B47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175" y="3213100"/>
              <a:ext cx="50800" cy="90488"/>
            </a:xfrm>
            <a:custGeom>
              <a:avLst/>
              <a:gdLst>
                <a:gd name="T0" fmla="*/ 25401 w 50711"/>
                <a:gd name="T1" fmla="*/ 90488 h 89505"/>
                <a:gd name="T2" fmla="*/ 50800 w 50711"/>
                <a:gd name="T3" fmla="*/ 64855 h 89505"/>
                <a:gd name="T4" fmla="*/ 50800 w 50711"/>
                <a:gd name="T5" fmla="*/ 25634 h 89505"/>
                <a:gd name="T6" fmla="*/ 25401 w 50711"/>
                <a:gd name="T7" fmla="*/ 0 h 89505"/>
                <a:gd name="T8" fmla="*/ 0 w 50711"/>
                <a:gd name="T9" fmla="*/ 25634 h 89505"/>
                <a:gd name="T10" fmla="*/ 0 w 50711"/>
                <a:gd name="T11" fmla="*/ 64855 h 89505"/>
                <a:gd name="T12" fmla="*/ 25401 w 50711"/>
                <a:gd name="T13" fmla="*/ 90488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4" name="Полилиния: фигура 59">
              <a:extLst>
                <a:ext uri="{FF2B5EF4-FFF2-40B4-BE49-F238E27FC236}">
                  <a16:creationId xmlns:a16="http://schemas.microsoft.com/office/drawing/2014/main" id="{19FD7566-7A02-0B49-806B-CB9A4D190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506788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5" name="Полилиния: фигура 60">
              <a:extLst>
                <a:ext uri="{FF2B5EF4-FFF2-40B4-BE49-F238E27FC236}">
                  <a16:creationId xmlns:a16="http://schemas.microsoft.com/office/drawing/2014/main" id="{7EAB0DCC-850E-304E-8BD2-6519D94B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371850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6" name="Полилиния: фигура 61">
              <a:extLst>
                <a:ext uri="{FF2B5EF4-FFF2-40B4-BE49-F238E27FC236}">
                  <a16:creationId xmlns:a16="http://schemas.microsoft.com/office/drawing/2014/main" id="{D21AEECA-75FD-0A48-B315-FC0458E9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235325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7" name="Полилиния: фигура 62">
              <a:extLst>
                <a:ext uri="{FF2B5EF4-FFF2-40B4-BE49-F238E27FC236}">
                  <a16:creationId xmlns:a16="http://schemas.microsoft.com/office/drawing/2014/main" id="{45ADB62F-4E3B-3B48-BD86-5FBAB933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530600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8" name="Полилиния: фигура 57343">
              <a:extLst>
                <a:ext uri="{FF2B5EF4-FFF2-40B4-BE49-F238E27FC236}">
                  <a16:creationId xmlns:a16="http://schemas.microsoft.com/office/drawing/2014/main" id="{3EF9B54F-F4E4-D14A-9925-B778A9AEA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395663"/>
              <a:ext cx="50800" cy="88900"/>
            </a:xfrm>
            <a:custGeom>
              <a:avLst/>
              <a:gdLst>
                <a:gd name="T0" fmla="*/ 25401 w 50711"/>
                <a:gd name="T1" fmla="*/ 88900 h 88744"/>
                <a:gd name="T2" fmla="*/ 50800 w 50711"/>
                <a:gd name="T3" fmla="*/ 63500 h 88744"/>
                <a:gd name="T4" fmla="*/ 50800 w 50711"/>
                <a:gd name="T5" fmla="*/ 25401 h 88744"/>
                <a:gd name="T6" fmla="*/ 25401 w 50711"/>
                <a:gd name="T7" fmla="*/ 0 h 88744"/>
                <a:gd name="T8" fmla="*/ 0 w 50711"/>
                <a:gd name="T9" fmla="*/ 25401 h 88744"/>
                <a:gd name="T10" fmla="*/ 0 w 50711"/>
                <a:gd name="T11" fmla="*/ 63500 h 88744"/>
                <a:gd name="T12" fmla="*/ 25401 w 50711"/>
                <a:gd name="T13" fmla="*/ 88900 h 887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8744">
                  <a:moveTo>
                    <a:pt x="25356" y="88744"/>
                  </a:moveTo>
                  <a:cubicBezTo>
                    <a:pt x="39359" y="88744"/>
                    <a:pt x="50711" y="77393"/>
                    <a:pt x="50711" y="63389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3389"/>
                  </a:lnTo>
                  <a:cubicBezTo>
                    <a:pt x="0" y="77393"/>
                    <a:pt x="11352" y="88744"/>
                    <a:pt x="25356" y="887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69" name="Полилиния: фигура 57344">
              <a:extLst>
                <a:ext uri="{FF2B5EF4-FFF2-40B4-BE49-F238E27FC236}">
                  <a16:creationId xmlns:a16="http://schemas.microsoft.com/office/drawing/2014/main" id="{6934F90B-2B09-A043-8878-6D5EBA49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3259138"/>
              <a:ext cx="50800" cy="88900"/>
            </a:xfrm>
            <a:custGeom>
              <a:avLst/>
              <a:gdLst>
                <a:gd name="T0" fmla="*/ 25401 w 50711"/>
                <a:gd name="T1" fmla="*/ 88900 h 89505"/>
                <a:gd name="T2" fmla="*/ 50800 w 50711"/>
                <a:gd name="T3" fmla="*/ 63716 h 89505"/>
                <a:gd name="T4" fmla="*/ 50800 w 50711"/>
                <a:gd name="T5" fmla="*/ 25185 h 89505"/>
                <a:gd name="T6" fmla="*/ 25401 w 50711"/>
                <a:gd name="T7" fmla="*/ 0 h 89505"/>
                <a:gd name="T8" fmla="*/ 0 w 50711"/>
                <a:gd name="T9" fmla="*/ 25185 h 89505"/>
                <a:gd name="T10" fmla="*/ 0 w 50711"/>
                <a:gd name="T11" fmla="*/ 63716 h 89505"/>
                <a:gd name="T12" fmla="*/ 25401 w 50711"/>
                <a:gd name="T13" fmla="*/ 88900 h 89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711" h="89505">
                  <a:moveTo>
                    <a:pt x="25356" y="89505"/>
                  </a:moveTo>
                  <a:cubicBezTo>
                    <a:pt x="39359" y="89505"/>
                    <a:pt x="50711" y="78153"/>
                    <a:pt x="50711" y="64150"/>
                  </a:cubicBezTo>
                  <a:lnTo>
                    <a:pt x="50711" y="25356"/>
                  </a:lnTo>
                  <a:cubicBezTo>
                    <a:pt x="50711" y="11352"/>
                    <a:pt x="39359" y="0"/>
                    <a:pt x="25356" y="0"/>
                  </a:cubicBezTo>
                  <a:cubicBezTo>
                    <a:pt x="11352" y="0"/>
                    <a:pt x="0" y="11352"/>
                    <a:pt x="0" y="25356"/>
                  </a:cubicBezTo>
                  <a:lnTo>
                    <a:pt x="0" y="64150"/>
                  </a:lnTo>
                  <a:cubicBezTo>
                    <a:pt x="0" y="78153"/>
                    <a:pt x="11352" y="89505"/>
                    <a:pt x="25356" y="895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70" name="Полилиния: фигура 57346">
              <a:extLst>
                <a:ext uri="{FF2B5EF4-FFF2-40B4-BE49-F238E27FC236}">
                  <a16:creationId xmlns:a16="http://schemas.microsoft.com/office/drawing/2014/main" id="{D9190337-2278-9844-A11E-4AFFEA79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7813" y="2747963"/>
              <a:ext cx="2438400" cy="2498725"/>
            </a:xfrm>
            <a:custGeom>
              <a:avLst/>
              <a:gdLst>
                <a:gd name="T0" fmla="*/ 1760056 w 2438003"/>
                <a:gd name="T1" fmla="*/ 873752 h 2499042"/>
                <a:gd name="T2" fmla="*/ 1465551 w 2438003"/>
                <a:gd name="T3" fmla="*/ 43358 h 2499042"/>
                <a:gd name="T4" fmla="*/ 913308 w 2438003"/>
                <a:gd name="T5" fmla="*/ 0 h 2499042"/>
                <a:gd name="T6" fmla="*/ 361571 w 2438003"/>
                <a:gd name="T7" fmla="*/ 43104 h 2499042"/>
                <a:gd name="T8" fmla="*/ 63643 w 2438003"/>
                <a:gd name="T9" fmla="*/ 874386 h 2499042"/>
                <a:gd name="T10" fmla="*/ 67573 w 2438003"/>
                <a:gd name="T11" fmla="*/ 1619839 h 2499042"/>
                <a:gd name="T12" fmla="*/ 910518 w 2438003"/>
                <a:gd name="T13" fmla="*/ 2499043 h 2499042"/>
                <a:gd name="T14" fmla="*/ 353457 w 2438003"/>
                <a:gd name="T15" fmla="*/ 95971 h 2499042"/>
                <a:gd name="T16" fmla="*/ 610689 w 2438003"/>
                <a:gd name="T17" fmla="*/ 63135 h 2499042"/>
                <a:gd name="T18" fmla="*/ 1406346 w 2438003"/>
                <a:gd name="T19" fmla="*/ 84814 h 2499042"/>
                <a:gd name="T20" fmla="*/ 1751816 w 2438003"/>
                <a:gd name="T21" fmla="*/ 258120 h 2499042"/>
                <a:gd name="T22" fmla="*/ 1564311 w 2438003"/>
                <a:gd name="T23" fmla="*/ 332792 h 2499042"/>
                <a:gd name="T24" fmla="*/ 1333703 w 2438003"/>
                <a:gd name="T25" fmla="*/ 373234 h 2499042"/>
                <a:gd name="T26" fmla="*/ 714774 w 2438003"/>
                <a:gd name="T27" fmla="*/ 391997 h 2499042"/>
                <a:gd name="T28" fmla="*/ 404422 w 2438003"/>
                <a:gd name="T29" fmla="*/ 360810 h 2499042"/>
                <a:gd name="T30" fmla="*/ 173813 w 2438003"/>
                <a:gd name="T31" fmla="*/ 307182 h 2499042"/>
                <a:gd name="T32" fmla="*/ 76194 w 2438003"/>
                <a:gd name="T33" fmla="*/ 259387 h 2499042"/>
                <a:gd name="T34" fmla="*/ 66686 w 2438003"/>
                <a:gd name="T35" fmla="*/ 197393 h 2499042"/>
                <a:gd name="T36" fmla="*/ 158219 w 2438003"/>
                <a:gd name="T37" fmla="*/ 354724 h 2499042"/>
                <a:gd name="T38" fmla="*/ 396815 w 2438003"/>
                <a:gd name="T39" fmla="*/ 410253 h 2499042"/>
                <a:gd name="T40" fmla="*/ 713126 w 2438003"/>
                <a:gd name="T41" fmla="*/ 441947 h 2499042"/>
                <a:gd name="T42" fmla="*/ 1221631 w 2438003"/>
                <a:gd name="T43" fmla="*/ 434974 h 2499042"/>
                <a:gd name="T44" fmla="*/ 1547957 w 2438003"/>
                <a:gd name="T45" fmla="*/ 388574 h 2499042"/>
                <a:gd name="T46" fmla="*/ 1770198 w 2438003"/>
                <a:gd name="T47" fmla="*/ 308450 h 2499042"/>
                <a:gd name="T48" fmla="*/ 50965 w 2438003"/>
                <a:gd name="T49" fmla="*/ 303252 h 2499042"/>
                <a:gd name="T50" fmla="*/ 910899 w 2438003"/>
                <a:gd name="T51" fmla="*/ 1010165 h 2499042"/>
                <a:gd name="T52" fmla="*/ 1766015 w 2438003"/>
                <a:gd name="T53" fmla="*/ 943227 h 2499042"/>
                <a:gd name="T54" fmla="*/ 1732292 w 2438003"/>
                <a:gd name="T55" fmla="*/ 1008517 h 2499042"/>
                <a:gd name="T56" fmla="*/ 1662057 w 2438003"/>
                <a:gd name="T57" fmla="*/ 1040465 h 2499042"/>
                <a:gd name="T58" fmla="*/ 1313672 w 2438003"/>
                <a:gd name="T59" fmla="*/ 1113362 h 2499042"/>
                <a:gd name="T60" fmla="*/ 834071 w 2438003"/>
                <a:gd name="T61" fmla="*/ 1134027 h 2499042"/>
                <a:gd name="T62" fmla="*/ 511676 w 2438003"/>
                <a:gd name="T63" fmla="*/ 1113362 h 2499042"/>
                <a:gd name="T64" fmla="*/ 162783 w 2438003"/>
                <a:gd name="T65" fmla="*/ 1041099 h 2499042"/>
                <a:gd name="T66" fmla="*/ 75687 w 2438003"/>
                <a:gd name="T67" fmla="*/ 996853 h 2499042"/>
                <a:gd name="T68" fmla="*/ 55402 w 2438003"/>
                <a:gd name="T69" fmla="*/ 1529067 h 2499042"/>
                <a:gd name="T70" fmla="*/ 144147 w 2438003"/>
                <a:gd name="T71" fmla="*/ 1088514 h 2499042"/>
                <a:gd name="T72" fmla="*/ 264459 w 2438003"/>
                <a:gd name="T73" fmla="*/ 1123251 h 2499042"/>
                <a:gd name="T74" fmla="*/ 710590 w 2438003"/>
                <a:gd name="T75" fmla="*/ 1180174 h 2499042"/>
                <a:gd name="T76" fmla="*/ 1219476 w 2438003"/>
                <a:gd name="T77" fmla="*/ 1173582 h 2499042"/>
                <a:gd name="T78" fmla="*/ 1632518 w 2438003"/>
                <a:gd name="T79" fmla="*/ 1104234 h 2499042"/>
                <a:gd name="T80" fmla="*/ 1739518 w 2438003"/>
                <a:gd name="T81" fmla="*/ 1062398 h 2499042"/>
                <a:gd name="T82" fmla="*/ 55402 w 2438003"/>
                <a:gd name="T83" fmla="*/ 1529067 h 2499042"/>
                <a:gd name="T84" fmla="*/ 112706 w 2438003"/>
                <a:gd name="T85" fmla="*/ 1652802 h 2499042"/>
                <a:gd name="T86" fmla="*/ 1160397 w 2438003"/>
                <a:gd name="T87" fmla="*/ 1874409 h 2499042"/>
                <a:gd name="T88" fmla="*/ 753948 w 2438003"/>
                <a:gd name="T89" fmla="*/ 1878720 h 2499042"/>
                <a:gd name="T90" fmla="*/ 438398 w 2438003"/>
                <a:gd name="T91" fmla="*/ 1851082 h 2499042"/>
                <a:gd name="T92" fmla="*/ 185603 w 2438003"/>
                <a:gd name="T93" fmla="*/ 1796441 h 2499042"/>
                <a:gd name="T94" fmla="*/ 107255 w 2438003"/>
                <a:gd name="T95" fmla="*/ 1764112 h 2499042"/>
                <a:gd name="T96" fmla="*/ 51346 w 2438003"/>
                <a:gd name="T97" fmla="*/ 1707570 h 2499042"/>
                <a:gd name="T98" fmla="*/ 66939 w 2438003"/>
                <a:gd name="T99" fmla="*/ 1799103 h 2499042"/>
                <a:gd name="T100" fmla="*/ 129694 w 2438003"/>
                <a:gd name="T101" fmla="*/ 1829656 h 2499042"/>
                <a:gd name="T102" fmla="*/ 265473 w 2438003"/>
                <a:gd name="T103" fmla="*/ 1870859 h 2499042"/>
                <a:gd name="T104" fmla="*/ 648215 w 2438003"/>
                <a:gd name="T105" fmla="*/ 1923599 h 2499042"/>
                <a:gd name="T106" fmla="*/ 1071273 w 2438003"/>
                <a:gd name="T107" fmla="*/ 1929431 h 2499042"/>
                <a:gd name="T108" fmla="*/ 1464918 w 2438003"/>
                <a:gd name="T109" fmla="*/ 2403833 h 2499042"/>
                <a:gd name="T110" fmla="*/ 1800245 w 2438003"/>
                <a:gd name="T111" fmla="*/ 1271581 h 2499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8003" h="2499042">
                  <a:moveTo>
                    <a:pt x="1825854" y="1221504"/>
                  </a:moveTo>
                  <a:lnTo>
                    <a:pt x="1825854" y="957933"/>
                  </a:lnTo>
                  <a:cubicBezTo>
                    <a:pt x="1825879" y="953490"/>
                    <a:pt x="1824751" y="949119"/>
                    <a:pt x="1822558" y="945255"/>
                  </a:cubicBezTo>
                  <a:cubicBezTo>
                    <a:pt x="1819375" y="932978"/>
                    <a:pt x="1813531" y="921551"/>
                    <a:pt x="1805443" y="911786"/>
                  </a:cubicBezTo>
                  <a:cubicBezTo>
                    <a:pt x="1802058" y="907275"/>
                    <a:pt x="1798330" y="903037"/>
                    <a:pt x="1794286" y="899108"/>
                  </a:cubicBezTo>
                  <a:cubicBezTo>
                    <a:pt x="1790280" y="895106"/>
                    <a:pt x="1786046" y="891339"/>
                    <a:pt x="1781608" y="887825"/>
                  </a:cubicBezTo>
                  <a:cubicBezTo>
                    <a:pt x="1774712" y="882715"/>
                    <a:pt x="1767511" y="878017"/>
                    <a:pt x="1760056" y="873752"/>
                  </a:cubicBezTo>
                  <a:cubicBezTo>
                    <a:pt x="1799357" y="848397"/>
                    <a:pt x="1821417" y="819745"/>
                    <a:pt x="1821417" y="787543"/>
                  </a:cubicBezTo>
                  <a:lnTo>
                    <a:pt x="1825854" y="229721"/>
                  </a:lnTo>
                  <a:lnTo>
                    <a:pt x="1825854" y="224650"/>
                  </a:lnTo>
                  <a:cubicBezTo>
                    <a:pt x="1825068" y="200211"/>
                    <a:pt x="1814076" y="177219"/>
                    <a:pt x="1795554" y="161261"/>
                  </a:cubicBezTo>
                  <a:cubicBezTo>
                    <a:pt x="1735334" y="102817"/>
                    <a:pt x="1591949" y="66558"/>
                    <a:pt x="1482286" y="46401"/>
                  </a:cubicBezTo>
                  <a:lnTo>
                    <a:pt x="1478229" y="45640"/>
                  </a:lnTo>
                  <a:lnTo>
                    <a:pt x="1465551" y="43358"/>
                  </a:lnTo>
                  <a:cubicBezTo>
                    <a:pt x="1448563" y="40442"/>
                    <a:pt x="1431195" y="37526"/>
                    <a:pt x="1413192" y="34864"/>
                  </a:cubicBezTo>
                  <a:lnTo>
                    <a:pt x="1395190" y="32202"/>
                  </a:lnTo>
                  <a:lnTo>
                    <a:pt x="1358297" y="27257"/>
                  </a:lnTo>
                  <a:lnTo>
                    <a:pt x="1320264" y="22566"/>
                  </a:lnTo>
                  <a:cubicBezTo>
                    <a:pt x="1300994" y="20411"/>
                    <a:pt x="1281470" y="18383"/>
                    <a:pt x="1261313" y="16481"/>
                  </a:cubicBezTo>
                  <a:lnTo>
                    <a:pt x="1220363" y="12678"/>
                  </a:lnTo>
                  <a:cubicBezTo>
                    <a:pt x="1122237" y="4691"/>
                    <a:pt x="1018913" y="0"/>
                    <a:pt x="913308" y="0"/>
                  </a:cubicBezTo>
                  <a:cubicBezTo>
                    <a:pt x="807702" y="0"/>
                    <a:pt x="704505" y="4184"/>
                    <a:pt x="606252" y="12678"/>
                  </a:cubicBezTo>
                  <a:lnTo>
                    <a:pt x="565810" y="16228"/>
                  </a:lnTo>
                  <a:cubicBezTo>
                    <a:pt x="545779" y="18129"/>
                    <a:pt x="526128" y="20158"/>
                    <a:pt x="506731" y="22313"/>
                  </a:cubicBezTo>
                  <a:lnTo>
                    <a:pt x="468698" y="27004"/>
                  </a:lnTo>
                  <a:lnTo>
                    <a:pt x="431679" y="31948"/>
                  </a:lnTo>
                  <a:lnTo>
                    <a:pt x="413676" y="34610"/>
                  </a:lnTo>
                  <a:cubicBezTo>
                    <a:pt x="395801" y="37273"/>
                    <a:pt x="378305" y="40062"/>
                    <a:pt x="361571" y="43104"/>
                  </a:cubicBezTo>
                  <a:lnTo>
                    <a:pt x="344583" y="46147"/>
                  </a:lnTo>
                  <a:cubicBezTo>
                    <a:pt x="234920" y="66305"/>
                    <a:pt x="91027" y="102690"/>
                    <a:pt x="31822" y="160247"/>
                  </a:cubicBezTo>
                  <a:cubicBezTo>
                    <a:pt x="27790" y="164187"/>
                    <a:pt x="24061" y="168426"/>
                    <a:pt x="20665" y="172925"/>
                  </a:cubicBezTo>
                  <a:cubicBezTo>
                    <a:pt x="13732" y="181518"/>
                    <a:pt x="8445" y="191317"/>
                    <a:pt x="5072" y="201830"/>
                  </a:cubicBezTo>
                  <a:cubicBezTo>
                    <a:pt x="1973" y="206110"/>
                    <a:pt x="288" y="211252"/>
                    <a:pt x="254" y="216536"/>
                  </a:cubicBezTo>
                  <a:lnTo>
                    <a:pt x="254" y="787036"/>
                  </a:lnTo>
                  <a:cubicBezTo>
                    <a:pt x="254" y="819618"/>
                    <a:pt x="23074" y="848777"/>
                    <a:pt x="63643" y="874386"/>
                  </a:cubicBezTo>
                  <a:cubicBezTo>
                    <a:pt x="56745" y="878602"/>
                    <a:pt x="50099" y="883216"/>
                    <a:pt x="43739" y="888205"/>
                  </a:cubicBezTo>
                  <a:cubicBezTo>
                    <a:pt x="39048" y="891882"/>
                    <a:pt x="34864" y="895558"/>
                    <a:pt x="31061" y="899235"/>
                  </a:cubicBezTo>
                  <a:cubicBezTo>
                    <a:pt x="12512" y="915188"/>
                    <a:pt x="1480" y="938172"/>
                    <a:pt x="634" y="962624"/>
                  </a:cubicBezTo>
                  <a:cubicBezTo>
                    <a:pt x="679" y="971017"/>
                    <a:pt x="2180" y="979339"/>
                    <a:pt x="5072" y="987218"/>
                  </a:cubicBezTo>
                  <a:lnTo>
                    <a:pt x="5072" y="1527925"/>
                  </a:lnTo>
                  <a:cubicBezTo>
                    <a:pt x="5072" y="1561395"/>
                    <a:pt x="29286" y="1591314"/>
                    <a:pt x="71757" y="1617431"/>
                  </a:cubicBezTo>
                  <a:lnTo>
                    <a:pt x="67573" y="1619839"/>
                  </a:lnTo>
                  <a:cubicBezTo>
                    <a:pt x="59715" y="1624644"/>
                    <a:pt x="52139" y="1629893"/>
                    <a:pt x="44880" y="1635560"/>
                  </a:cubicBezTo>
                  <a:cubicBezTo>
                    <a:pt x="40316" y="1639198"/>
                    <a:pt x="36090" y="1642875"/>
                    <a:pt x="32202" y="1646590"/>
                  </a:cubicBezTo>
                  <a:cubicBezTo>
                    <a:pt x="28250" y="1650253"/>
                    <a:pt x="24604" y="1654247"/>
                    <a:pt x="21299" y="1658507"/>
                  </a:cubicBezTo>
                  <a:cubicBezTo>
                    <a:pt x="12815" y="1668383"/>
                    <a:pt x="6662" y="1680034"/>
                    <a:pt x="3297" y="1692610"/>
                  </a:cubicBezTo>
                  <a:cubicBezTo>
                    <a:pt x="1107" y="1696477"/>
                    <a:pt x="-30" y="1700850"/>
                    <a:pt x="1" y="1705288"/>
                  </a:cubicBezTo>
                  <a:lnTo>
                    <a:pt x="1" y="2275787"/>
                  </a:lnTo>
                  <a:cubicBezTo>
                    <a:pt x="1" y="2422343"/>
                    <a:pt x="458049" y="2499043"/>
                    <a:pt x="910518" y="2499043"/>
                  </a:cubicBezTo>
                  <a:cubicBezTo>
                    <a:pt x="1145945" y="2499043"/>
                    <a:pt x="1366918" y="2478632"/>
                    <a:pt x="1535660" y="2441739"/>
                  </a:cubicBezTo>
                  <a:cubicBezTo>
                    <a:pt x="1856775" y="2587395"/>
                    <a:pt x="2235169" y="2445163"/>
                    <a:pt x="2380824" y="2124047"/>
                  </a:cubicBezTo>
                  <a:cubicBezTo>
                    <a:pt x="2526491" y="1802919"/>
                    <a:pt x="2384246" y="1424526"/>
                    <a:pt x="2063131" y="1278871"/>
                  </a:cubicBezTo>
                  <a:cubicBezTo>
                    <a:pt x="1988319" y="1244945"/>
                    <a:pt x="1907676" y="1225762"/>
                    <a:pt x="1825600" y="1222391"/>
                  </a:cubicBezTo>
                  <a:lnTo>
                    <a:pt x="1825854" y="1221504"/>
                  </a:lnTo>
                  <a:close/>
                  <a:moveTo>
                    <a:pt x="66686" y="197393"/>
                  </a:moveTo>
                  <a:cubicBezTo>
                    <a:pt x="105733" y="159360"/>
                    <a:pt x="210325" y="122341"/>
                    <a:pt x="353457" y="95971"/>
                  </a:cubicBezTo>
                  <a:lnTo>
                    <a:pt x="370952" y="93055"/>
                  </a:lnTo>
                  <a:cubicBezTo>
                    <a:pt x="387433" y="90139"/>
                    <a:pt x="404548" y="87477"/>
                    <a:pt x="421663" y="84814"/>
                  </a:cubicBezTo>
                  <a:lnTo>
                    <a:pt x="439286" y="82152"/>
                  </a:lnTo>
                  <a:lnTo>
                    <a:pt x="475544" y="77334"/>
                  </a:lnTo>
                  <a:cubicBezTo>
                    <a:pt x="487800" y="75813"/>
                    <a:pt x="500181" y="74292"/>
                    <a:pt x="512690" y="72770"/>
                  </a:cubicBezTo>
                  <a:cubicBezTo>
                    <a:pt x="531707" y="70615"/>
                    <a:pt x="550723" y="68587"/>
                    <a:pt x="570754" y="66685"/>
                  </a:cubicBezTo>
                  <a:lnTo>
                    <a:pt x="610689" y="63135"/>
                  </a:lnTo>
                  <a:cubicBezTo>
                    <a:pt x="707547" y="55275"/>
                    <a:pt x="809477" y="51218"/>
                    <a:pt x="913561" y="51218"/>
                  </a:cubicBezTo>
                  <a:cubicBezTo>
                    <a:pt x="1017646" y="51218"/>
                    <a:pt x="1119702" y="55275"/>
                    <a:pt x="1216433" y="63135"/>
                  </a:cubicBezTo>
                  <a:lnTo>
                    <a:pt x="1256368" y="66685"/>
                  </a:lnTo>
                  <a:cubicBezTo>
                    <a:pt x="1276146" y="68587"/>
                    <a:pt x="1295543" y="70615"/>
                    <a:pt x="1314432" y="72770"/>
                  </a:cubicBezTo>
                  <a:cubicBezTo>
                    <a:pt x="1327110" y="74165"/>
                    <a:pt x="1339788" y="75686"/>
                    <a:pt x="1352466" y="77334"/>
                  </a:cubicBezTo>
                  <a:lnTo>
                    <a:pt x="1388597" y="82152"/>
                  </a:lnTo>
                  <a:lnTo>
                    <a:pt x="1406346" y="84814"/>
                  </a:lnTo>
                  <a:cubicBezTo>
                    <a:pt x="1423968" y="87477"/>
                    <a:pt x="1440830" y="90266"/>
                    <a:pt x="1457057" y="93055"/>
                  </a:cubicBezTo>
                  <a:lnTo>
                    <a:pt x="1469735" y="95337"/>
                  </a:lnTo>
                  <a:lnTo>
                    <a:pt x="1473538" y="96098"/>
                  </a:lnTo>
                  <a:cubicBezTo>
                    <a:pt x="1616670" y="122341"/>
                    <a:pt x="1721389" y="159486"/>
                    <a:pt x="1760690" y="197520"/>
                  </a:cubicBezTo>
                  <a:cubicBezTo>
                    <a:pt x="1768931" y="204054"/>
                    <a:pt x="1774255" y="213576"/>
                    <a:pt x="1775523" y="224016"/>
                  </a:cubicBezTo>
                  <a:cubicBezTo>
                    <a:pt x="1775447" y="227299"/>
                    <a:pt x="1774712" y="230531"/>
                    <a:pt x="1773368" y="233525"/>
                  </a:cubicBezTo>
                  <a:cubicBezTo>
                    <a:pt x="1768119" y="243232"/>
                    <a:pt x="1760753" y="251636"/>
                    <a:pt x="1751816" y="258120"/>
                  </a:cubicBezTo>
                  <a:cubicBezTo>
                    <a:pt x="1748266" y="260909"/>
                    <a:pt x="1744336" y="263571"/>
                    <a:pt x="1740152" y="266360"/>
                  </a:cubicBezTo>
                  <a:cubicBezTo>
                    <a:pt x="1735968" y="269149"/>
                    <a:pt x="1731658" y="271812"/>
                    <a:pt x="1726840" y="274474"/>
                  </a:cubicBezTo>
                  <a:cubicBezTo>
                    <a:pt x="1719487" y="278658"/>
                    <a:pt x="1711500" y="282714"/>
                    <a:pt x="1702753" y="287152"/>
                  </a:cubicBezTo>
                  <a:cubicBezTo>
                    <a:pt x="1694005" y="291589"/>
                    <a:pt x="1684497" y="295265"/>
                    <a:pt x="1674228" y="299196"/>
                  </a:cubicBezTo>
                  <a:cubicBezTo>
                    <a:pt x="1667508" y="301858"/>
                    <a:pt x="1660409" y="304520"/>
                    <a:pt x="1652675" y="307056"/>
                  </a:cubicBezTo>
                  <a:cubicBezTo>
                    <a:pt x="1642153" y="310732"/>
                    <a:pt x="1630743" y="314536"/>
                    <a:pt x="1617304" y="318466"/>
                  </a:cubicBezTo>
                  <a:cubicBezTo>
                    <a:pt x="1601204" y="323283"/>
                    <a:pt x="1583835" y="327974"/>
                    <a:pt x="1564311" y="332792"/>
                  </a:cubicBezTo>
                  <a:cubicBezTo>
                    <a:pt x="1555056" y="335074"/>
                    <a:pt x="1545548" y="337356"/>
                    <a:pt x="1535660" y="339511"/>
                  </a:cubicBezTo>
                  <a:cubicBezTo>
                    <a:pt x="1520827" y="342807"/>
                    <a:pt x="1505486" y="346103"/>
                    <a:pt x="1489639" y="349019"/>
                  </a:cubicBezTo>
                  <a:cubicBezTo>
                    <a:pt x="1473792" y="351935"/>
                    <a:pt x="1457311" y="355104"/>
                    <a:pt x="1440449" y="357894"/>
                  </a:cubicBezTo>
                  <a:lnTo>
                    <a:pt x="1423461" y="360683"/>
                  </a:lnTo>
                  <a:cubicBezTo>
                    <a:pt x="1412051" y="362458"/>
                    <a:pt x="1400388" y="364232"/>
                    <a:pt x="1388344" y="365881"/>
                  </a:cubicBezTo>
                  <a:lnTo>
                    <a:pt x="1370468" y="368416"/>
                  </a:lnTo>
                  <a:lnTo>
                    <a:pt x="1333703" y="373234"/>
                  </a:lnTo>
                  <a:cubicBezTo>
                    <a:pt x="1295669" y="377671"/>
                    <a:pt x="1256495" y="381601"/>
                    <a:pt x="1216814" y="384897"/>
                  </a:cubicBezTo>
                  <a:cubicBezTo>
                    <a:pt x="1203375" y="386038"/>
                    <a:pt x="1189937" y="387052"/>
                    <a:pt x="1175738" y="387940"/>
                  </a:cubicBezTo>
                  <a:lnTo>
                    <a:pt x="1155200" y="389334"/>
                  </a:lnTo>
                  <a:lnTo>
                    <a:pt x="1112602" y="391997"/>
                  </a:lnTo>
                  <a:cubicBezTo>
                    <a:pt x="1098530" y="391997"/>
                    <a:pt x="1084077" y="393391"/>
                    <a:pt x="1069625" y="393899"/>
                  </a:cubicBezTo>
                  <a:cubicBezTo>
                    <a:pt x="967442" y="397955"/>
                    <a:pt x="859934" y="397955"/>
                    <a:pt x="757498" y="393899"/>
                  </a:cubicBezTo>
                  <a:cubicBezTo>
                    <a:pt x="743172" y="393899"/>
                    <a:pt x="728719" y="392631"/>
                    <a:pt x="714774" y="391997"/>
                  </a:cubicBezTo>
                  <a:lnTo>
                    <a:pt x="672430" y="389461"/>
                  </a:lnTo>
                  <a:lnTo>
                    <a:pt x="651512" y="388067"/>
                  </a:lnTo>
                  <a:cubicBezTo>
                    <a:pt x="637693" y="387179"/>
                    <a:pt x="624254" y="386165"/>
                    <a:pt x="610689" y="385024"/>
                  </a:cubicBezTo>
                  <a:cubicBezTo>
                    <a:pt x="570881" y="381728"/>
                    <a:pt x="531580" y="377798"/>
                    <a:pt x="493927" y="373360"/>
                  </a:cubicBezTo>
                  <a:lnTo>
                    <a:pt x="457415" y="368670"/>
                  </a:lnTo>
                  <a:lnTo>
                    <a:pt x="439159" y="366007"/>
                  </a:lnTo>
                  <a:cubicBezTo>
                    <a:pt x="427242" y="364359"/>
                    <a:pt x="415705" y="362584"/>
                    <a:pt x="404422" y="360810"/>
                  </a:cubicBezTo>
                  <a:lnTo>
                    <a:pt x="387053" y="358020"/>
                  </a:lnTo>
                  <a:cubicBezTo>
                    <a:pt x="370318" y="355231"/>
                    <a:pt x="353964" y="352315"/>
                    <a:pt x="338244" y="349273"/>
                  </a:cubicBezTo>
                  <a:cubicBezTo>
                    <a:pt x="322523" y="346230"/>
                    <a:pt x="306803" y="342934"/>
                    <a:pt x="291970" y="339638"/>
                  </a:cubicBezTo>
                  <a:lnTo>
                    <a:pt x="263191" y="332918"/>
                  </a:lnTo>
                  <a:cubicBezTo>
                    <a:pt x="245442" y="328481"/>
                    <a:pt x="227567" y="323664"/>
                    <a:pt x="210198" y="318592"/>
                  </a:cubicBezTo>
                  <a:cubicBezTo>
                    <a:pt x="196760" y="314536"/>
                    <a:pt x="184843" y="310859"/>
                    <a:pt x="174954" y="307182"/>
                  </a:cubicBezTo>
                  <a:lnTo>
                    <a:pt x="173813" y="307182"/>
                  </a:lnTo>
                  <a:cubicBezTo>
                    <a:pt x="167220" y="304900"/>
                    <a:pt x="161135" y="302619"/>
                    <a:pt x="154796" y="300210"/>
                  </a:cubicBezTo>
                  <a:lnTo>
                    <a:pt x="153655" y="300210"/>
                  </a:lnTo>
                  <a:lnTo>
                    <a:pt x="151880" y="299576"/>
                  </a:lnTo>
                  <a:cubicBezTo>
                    <a:pt x="142414" y="295941"/>
                    <a:pt x="133413" y="292138"/>
                    <a:pt x="124877" y="288166"/>
                  </a:cubicBezTo>
                  <a:cubicBezTo>
                    <a:pt x="116256" y="284109"/>
                    <a:pt x="108142" y="280052"/>
                    <a:pt x="100789" y="275488"/>
                  </a:cubicBezTo>
                  <a:cubicBezTo>
                    <a:pt x="95971" y="272699"/>
                    <a:pt x="91281" y="269910"/>
                    <a:pt x="87350" y="267374"/>
                  </a:cubicBezTo>
                  <a:cubicBezTo>
                    <a:pt x="83420" y="264839"/>
                    <a:pt x="79490" y="261923"/>
                    <a:pt x="76194" y="259387"/>
                  </a:cubicBezTo>
                  <a:cubicBezTo>
                    <a:pt x="72898" y="256852"/>
                    <a:pt x="69855" y="254063"/>
                    <a:pt x="67066" y="251400"/>
                  </a:cubicBezTo>
                  <a:cubicBezTo>
                    <a:pt x="64768" y="249168"/>
                    <a:pt x="62609" y="246797"/>
                    <a:pt x="60600" y="244301"/>
                  </a:cubicBezTo>
                  <a:cubicBezTo>
                    <a:pt x="55711" y="239060"/>
                    <a:pt x="52759" y="232306"/>
                    <a:pt x="52233" y="225157"/>
                  </a:cubicBezTo>
                  <a:cubicBezTo>
                    <a:pt x="52233" y="223890"/>
                    <a:pt x="52233" y="223256"/>
                    <a:pt x="52233" y="222875"/>
                  </a:cubicBezTo>
                  <a:cubicBezTo>
                    <a:pt x="52293" y="222626"/>
                    <a:pt x="52293" y="222364"/>
                    <a:pt x="52233" y="222115"/>
                  </a:cubicBezTo>
                  <a:cubicBezTo>
                    <a:pt x="53609" y="216251"/>
                    <a:pt x="56394" y="210811"/>
                    <a:pt x="60347" y="206267"/>
                  </a:cubicBezTo>
                  <a:cubicBezTo>
                    <a:pt x="62171" y="203113"/>
                    <a:pt x="64293" y="200142"/>
                    <a:pt x="66686" y="197393"/>
                  </a:cubicBezTo>
                  <a:close/>
                  <a:moveTo>
                    <a:pt x="50965" y="303252"/>
                  </a:moveTo>
                  <a:lnTo>
                    <a:pt x="59459" y="309211"/>
                  </a:lnTo>
                  <a:cubicBezTo>
                    <a:pt x="64530" y="312507"/>
                    <a:pt x="70109" y="315803"/>
                    <a:pt x="75814" y="319100"/>
                  </a:cubicBezTo>
                  <a:cubicBezTo>
                    <a:pt x="84308" y="323917"/>
                    <a:pt x="93689" y="328735"/>
                    <a:pt x="103578" y="333299"/>
                  </a:cubicBezTo>
                  <a:cubicBezTo>
                    <a:pt x="113467" y="337863"/>
                    <a:pt x="124116" y="342300"/>
                    <a:pt x="135019" y="346610"/>
                  </a:cubicBezTo>
                  <a:lnTo>
                    <a:pt x="136160" y="346610"/>
                  </a:lnTo>
                  <a:cubicBezTo>
                    <a:pt x="143259" y="349399"/>
                    <a:pt x="150613" y="352062"/>
                    <a:pt x="158219" y="354724"/>
                  </a:cubicBezTo>
                  <a:lnTo>
                    <a:pt x="159107" y="354724"/>
                  </a:lnTo>
                  <a:cubicBezTo>
                    <a:pt x="170010" y="358528"/>
                    <a:pt x="181927" y="362458"/>
                    <a:pt x="195745" y="366514"/>
                  </a:cubicBezTo>
                  <a:cubicBezTo>
                    <a:pt x="214001" y="371966"/>
                    <a:pt x="232638" y="376910"/>
                    <a:pt x="251021" y="381474"/>
                  </a:cubicBezTo>
                  <a:lnTo>
                    <a:pt x="280940" y="388574"/>
                  </a:lnTo>
                  <a:cubicBezTo>
                    <a:pt x="296153" y="391870"/>
                    <a:pt x="312001" y="395166"/>
                    <a:pt x="328482" y="398336"/>
                  </a:cubicBezTo>
                  <a:cubicBezTo>
                    <a:pt x="344963" y="401505"/>
                    <a:pt x="361571" y="404548"/>
                    <a:pt x="379193" y="407337"/>
                  </a:cubicBezTo>
                  <a:lnTo>
                    <a:pt x="396815" y="410253"/>
                  </a:lnTo>
                  <a:cubicBezTo>
                    <a:pt x="408479" y="412154"/>
                    <a:pt x="420396" y="413929"/>
                    <a:pt x="432440" y="415577"/>
                  </a:cubicBezTo>
                  <a:lnTo>
                    <a:pt x="450822" y="418240"/>
                  </a:lnTo>
                  <a:lnTo>
                    <a:pt x="488856" y="423057"/>
                  </a:lnTo>
                  <a:cubicBezTo>
                    <a:pt x="526889" y="427621"/>
                    <a:pt x="567204" y="431551"/>
                    <a:pt x="607520" y="434974"/>
                  </a:cubicBezTo>
                  <a:lnTo>
                    <a:pt x="648976" y="438017"/>
                  </a:lnTo>
                  <a:lnTo>
                    <a:pt x="670275" y="439538"/>
                  </a:lnTo>
                  <a:lnTo>
                    <a:pt x="713126" y="441947"/>
                  </a:lnTo>
                  <a:lnTo>
                    <a:pt x="756610" y="443976"/>
                  </a:lnTo>
                  <a:cubicBezTo>
                    <a:pt x="808336" y="446004"/>
                    <a:pt x="861582" y="447018"/>
                    <a:pt x="914575" y="447018"/>
                  </a:cubicBezTo>
                  <a:cubicBezTo>
                    <a:pt x="967568" y="447018"/>
                    <a:pt x="1020815" y="446004"/>
                    <a:pt x="1072540" y="443976"/>
                  </a:cubicBezTo>
                  <a:lnTo>
                    <a:pt x="1116279" y="441947"/>
                  </a:lnTo>
                  <a:lnTo>
                    <a:pt x="1159003" y="439538"/>
                  </a:lnTo>
                  <a:lnTo>
                    <a:pt x="1179921" y="438017"/>
                  </a:lnTo>
                  <a:cubicBezTo>
                    <a:pt x="1194120" y="437130"/>
                    <a:pt x="1207939" y="436115"/>
                    <a:pt x="1221631" y="434974"/>
                  </a:cubicBezTo>
                  <a:cubicBezTo>
                    <a:pt x="1261946" y="431678"/>
                    <a:pt x="1301881" y="427621"/>
                    <a:pt x="1340422" y="423057"/>
                  </a:cubicBezTo>
                  <a:cubicBezTo>
                    <a:pt x="1353100" y="421536"/>
                    <a:pt x="1365777" y="419888"/>
                    <a:pt x="1378455" y="418113"/>
                  </a:cubicBezTo>
                  <a:lnTo>
                    <a:pt x="1396584" y="415577"/>
                  </a:lnTo>
                  <a:cubicBezTo>
                    <a:pt x="1409262" y="413929"/>
                    <a:pt x="1420672" y="412154"/>
                    <a:pt x="1432589" y="410253"/>
                  </a:cubicBezTo>
                  <a:lnTo>
                    <a:pt x="1449831" y="407464"/>
                  </a:lnTo>
                  <a:cubicBezTo>
                    <a:pt x="1467073" y="404548"/>
                    <a:pt x="1483934" y="401505"/>
                    <a:pt x="1500542" y="398336"/>
                  </a:cubicBezTo>
                  <a:cubicBezTo>
                    <a:pt x="1517150" y="395166"/>
                    <a:pt x="1532744" y="391870"/>
                    <a:pt x="1547957" y="388574"/>
                  </a:cubicBezTo>
                  <a:cubicBezTo>
                    <a:pt x="1558226" y="386292"/>
                    <a:pt x="1568241" y="383883"/>
                    <a:pt x="1577877" y="381474"/>
                  </a:cubicBezTo>
                  <a:cubicBezTo>
                    <a:pt x="1598161" y="376530"/>
                    <a:pt x="1615910" y="371586"/>
                    <a:pt x="1633279" y="366514"/>
                  </a:cubicBezTo>
                  <a:cubicBezTo>
                    <a:pt x="1647351" y="362331"/>
                    <a:pt x="1659648" y="358401"/>
                    <a:pt x="1671312" y="354471"/>
                  </a:cubicBezTo>
                  <a:cubicBezTo>
                    <a:pt x="1679299" y="351681"/>
                    <a:pt x="1687032" y="348892"/>
                    <a:pt x="1694512" y="345977"/>
                  </a:cubicBezTo>
                  <a:cubicBezTo>
                    <a:pt x="1705795" y="341539"/>
                    <a:pt x="1716445" y="337102"/>
                    <a:pt x="1725953" y="332665"/>
                  </a:cubicBezTo>
                  <a:cubicBezTo>
                    <a:pt x="1735461" y="328228"/>
                    <a:pt x="1745350" y="323283"/>
                    <a:pt x="1753717" y="318466"/>
                  </a:cubicBezTo>
                  <a:cubicBezTo>
                    <a:pt x="1759549" y="315170"/>
                    <a:pt x="1765127" y="311873"/>
                    <a:pt x="1770198" y="308450"/>
                  </a:cubicBezTo>
                  <a:lnTo>
                    <a:pt x="1776791" y="303760"/>
                  </a:lnTo>
                  <a:lnTo>
                    <a:pt x="1772987" y="787290"/>
                  </a:lnTo>
                  <a:cubicBezTo>
                    <a:pt x="1772987" y="859300"/>
                    <a:pt x="1445901" y="959708"/>
                    <a:pt x="913181" y="959708"/>
                  </a:cubicBezTo>
                  <a:cubicBezTo>
                    <a:pt x="541976" y="959708"/>
                    <a:pt x="270671" y="910898"/>
                    <a:pt x="139836" y="857018"/>
                  </a:cubicBezTo>
                  <a:cubicBezTo>
                    <a:pt x="134659" y="851093"/>
                    <a:pt x="127024" y="847909"/>
                    <a:pt x="119172" y="848397"/>
                  </a:cubicBezTo>
                  <a:cubicBezTo>
                    <a:pt x="74799" y="827478"/>
                    <a:pt x="51219" y="806180"/>
                    <a:pt x="51219" y="787036"/>
                  </a:cubicBezTo>
                  <a:lnTo>
                    <a:pt x="50965" y="303252"/>
                  </a:lnTo>
                  <a:close/>
                  <a:moveTo>
                    <a:pt x="65925" y="937141"/>
                  </a:moveTo>
                  <a:cubicBezTo>
                    <a:pt x="68714" y="934606"/>
                    <a:pt x="71630" y="931943"/>
                    <a:pt x="74926" y="929408"/>
                  </a:cubicBezTo>
                  <a:cubicBezTo>
                    <a:pt x="80532" y="924821"/>
                    <a:pt x="86417" y="920587"/>
                    <a:pt x="92548" y="916730"/>
                  </a:cubicBezTo>
                  <a:lnTo>
                    <a:pt x="99648" y="911786"/>
                  </a:lnTo>
                  <a:cubicBezTo>
                    <a:pt x="103198" y="909757"/>
                    <a:pt x="107128" y="907729"/>
                    <a:pt x="111311" y="905574"/>
                  </a:cubicBezTo>
                  <a:lnTo>
                    <a:pt x="117650" y="902404"/>
                  </a:lnTo>
                  <a:cubicBezTo>
                    <a:pt x="282461" y="973526"/>
                    <a:pt x="598011" y="1010165"/>
                    <a:pt x="910899" y="1010165"/>
                  </a:cubicBezTo>
                  <a:cubicBezTo>
                    <a:pt x="1223786" y="1010165"/>
                    <a:pt x="1541491" y="973146"/>
                    <a:pt x="1705922" y="901643"/>
                  </a:cubicBezTo>
                  <a:lnTo>
                    <a:pt x="1713402" y="905320"/>
                  </a:lnTo>
                  <a:lnTo>
                    <a:pt x="1726080" y="911786"/>
                  </a:lnTo>
                  <a:lnTo>
                    <a:pt x="1732926" y="915716"/>
                  </a:lnTo>
                  <a:cubicBezTo>
                    <a:pt x="1739062" y="919633"/>
                    <a:pt x="1744982" y="923864"/>
                    <a:pt x="1750675" y="928393"/>
                  </a:cubicBezTo>
                  <a:cubicBezTo>
                    <a:pt x="1753971" y="931056"/>
                    <a:pt x="1756887" y="933591"/>
                    <a:pt x="1759803" y="936381"/>
                  </a:cubicBezTo>
                  <a:cubicBezTo>
                    <a:pt x="1762059" y="938484"/>
                    <a:pt x="1764138" y="940773"/>
                    <a:pt x="1766015" y="943227"/>
                  </a:cubicBezTo>
                  <a:cubicBezTo>
                    <a:pt x="1770376" y="948140"/>
                    <a:pt x="1773190" y="954222"/>
                    <a:pt x="1774128" y="960722"/>
                  </a:cubicBezTo>
                  <a:cubicBezTo>
                    <a:pt x="1774192" y="961269"/>
                    <a:pt x="1774192" y="961822"/>
                    <a:pt x="1774128" y="962370"/>
                  </a:cubicBezTo>
                  <a:cubicBezTo>
                    <a:pt x="1773583" y="969551"/>
                    <a:pt x="1770630" y="976338"/>
                    <a:pt x="1765761" y="981640"/>
                  </a:cubicBezTo>
                  <a:cubicBezTo>
                    <a:pt x="1763657" y="984256"/>
                    <a:pt x="1761375" y="986714"/>
                    <a:pt x="1758915" y="988993"/>
                  </a:cubicBezTo>
                  <a:cubicBezTo>
                    <a:pt x="1756189" y="991651"/>
                    <a:pt x="1753312" y="994148"/>
                    <a:pt x="1750294" y="996473"/>
                  </a:cubicBezTo>
                  <a:lnTo>
                    <a:pt x="1744970" y="1000530"/>
                  </a:lnTo>
                  <a:cubicBezTo>
                    <a:pt x="1741166" y="1003192"/>
                    <a:pt x="1737109" y="1005981"/>
                    <a:pt x="1732292" y="1008517"/>
                  </a:cubicBezTo>
                  <a:cubicBezTo>
                    <a:pt x="1727601" y="1011306"/>
                    <a:pt x="1722784" y="1014095"/>
                    <a:pt x="1718346" y="1016504"/>
                  </a:cubicBezTo>
                  <a:lnTo>
                    <a:pt x="1709599" y="1020814"/>
                  </a:lnTo>
                  <a:lnTo>
                    <a:pt x="1708584" y="1020814"/>
                  </a:lnTo>
                  <a:cubicBezTo>
                    <a:pt x="1703387" y="1023477"/>
                    <a:pt x="1697935" y="1026012"/>
                    <a:pt x="1692864" y="1028168"/>
                  </a:cubicBezTo>
                  <a:lnTo>
                    <a:pt x="1687032" y="1030576"/>
                  </a:lnTo>
                  <a:lnTo>
                    <a:pt x="1682848" y="1032351"/>
                  </a:lnTo>
                  <a:cubicBezTo>
                    <a:pt x="1676129" y="1035014"/>
                    <a:pt x="1669283" y="1037803"/>
                    <a:pt x="1662057" y="1040465"/>
                  </a:cubicBezTo>
                  <a:cubicBezTo>
                    <a:pt x="1654831" y="1043127"/>
                    <a:pt x="1647604" y="1045663"/>
                    <a:pt x="1640378" y="1048072"/>
                  </a:cubicBezTo>
                  <a:lnTo>
                    <a:pt x="1618826" y="1054791"/>
                  </a:lnTo>
                  <a:cubicBezTo>
                    <a:pt x="1604373" y="1059228"/>
                    <a:pt x="1588272" y="1063665"/>
                    <a:pt x="1569890" y="1068356"/>
                  </a:cubicBezTo>
                  <a:lnTo>
                    <a:pt x="1549985" y="1074061"/>
                  </a:lnTo>
                  <a:lnTo>
                    <a:pt x="1548718" y="1074061"/>
                  </a:lnTo>
                  <a:cubicBezTo>
                    <a:pt x="1500415" y="1085471"/>
                    <a:pt x="1446028" y="1095487"/>
                    <a:pt x="1387076" y="1103854"/>
                  </a:cubicBezTo>
                  <a:cubicBezTo>
                    <a:pt x="1363115" y="1107277"/>
                    <a:pt x="1338393" y="1110446"/>
                    <a:pt x="1313672" y="1113362"/>
                  </a:cubicBezTo>
                  <a:cubicBezTo>
                    <a:pt x="1294655" y="1115391"/>
                    <a:pt x="1275638" y="1117546"/>
                    <a:pt x="1255481" y="1119321"/>
                  </a:cubicBezTo>
                  <a:cubicBezTo>
                    <a:pt x="1242803" y="1120589"/>
                    <a:pt x="1229111" y="1121856"/>
                    <a:pt x="1215546" y="1122871"/>
                  </a:cubicBezTo>
                  <a:cubicBezTo>
                    <a:pt x="1201981" y="1123885"/>
                    <a:pt x="1188542" y="1125026"/>
                    <a:pt x="1174470" y="1125913"/>
                  </a:cubicBezTo>
                  <a:lnTo>
                    <a:pt x="1153805" y="1127308"/>
                  </a:lnTo>
                  <a:lnTo>
                    <a:pt x="1111588" y="1129843"/>
                  </a:lnTo>
                  <a:cubicBezTo>
                    <a:pt x="1097389" y="1129843"/>
                    <a:pt x="1083063" y="1131238"/>
                    <a:pt x="1068610" y="1131745"/>
                  </a:cubicBezTo>
                  <a:cubicBezTo>
                    <a:pt x="992544" y="1134788"/>
                    <a:pt x="912167" y="1135548"/>
                    <a:pt x="834071" y="1134027"/>
                  </a:cubicBezTo>
                  <a:cubicBezTo>
                    <a:pt x="807955" y="1133520"/>
                    <a:pt x="782093" y="1132759"/>
                    <a:pt x="756484" y="1131745"/>
                  </a:cubicBezTo>
                  <a:lnTo>
                    <a:pt x="713252" y="1130097"/>
                  </a:lnTo>
                  <a:lnTo>
                    <a:pt x="671289" y="1127308"/>
                  </a:lnTo>
                  <a:lnTo>
                    <a:pt x="650497" y="1125913"/>
                  </a:lnTo>
                  <a:cubicBezTo>
                    <a:pt x="636678" y="1125026"/>
                    <a:pt x="623240" y="1124012"/>
                    <a:pt x="609675" y="1122871"/>
                  </a:cubicBezTo>
                  <a:lnTo>
                    <a:pt x="569867" y="1119321"/>
                  </a:lnTo>
                  <a:cubicBezTo>
                    <a:pt x="549963" y="1117419"/>
                    <a:pt x="530566" y="1115391"/>
                    <a:pt x="511676" y="1113362"/>
                  </a:cubicBezTo>
                  <a:cubicBezTo>
                    <a:pt x="486320" y="1110446"/>
                    <a:pt x="462106" y="1107277"/>
                    <a:pt x="438145" y="1103854"/>
                  </a:cubicBezTo>
                  <a:cubicBezTo>
                    <a:pt x="379066" y="1095487"/>
                    <a:pt x="324678" y="1085471"/>
                    <a:pt x="276123" y="1074061"/>
                  </a:cubicBezTo>
                  <a:lnTo>
                    <a:pt x="255331" y="1068990"/>
                  </a:lnTo>
                  <a:lnTo>
                    <a:pt x="225031" y="1061003"/>
                  </a:lnTo>
                  <a:cubicBezTo>
                    <a:pt x="215269" y="1058214"/>
                    <a:pt x="205888" y="1055425"/>
                    <a:pt x="197013" y="1052636"/>
                  </a:cubicBezTo>
                  <a:lnTo>
                    <a:pt x="185096" y="1048832"/>
                  </a:lnTo>
                  <a:cubicBezTo>
                    <a:pt x="177363" y="1046297"/>
                    <a:pt x="170010" y="1043761"/>
                    <a:pt x="162783" y="1041099"/>
                  </a:cubicBezTo>
                  <a:lnTo>
                    <a:pt x="142752" y="1033365"/>
                  </a:lnTo>
                  <a:lnTo>
                    <a:pt x="133371" y="1029309"/>
                  </a:lnTo>
                  <a:cubicBezTo>
                    <a:pt x="127159" y="1026646"/>
                    <a:pt x="121454" y="1023984"/>
                    <a:pt x="115875" y="1021195"/>
                  </a:cubicBezTo>
                  <a:cubicBezTo>
                    <a:pt x="113213" y="1019927"/>
                    <a:pt x="110678" y="1018659"/>
                    <a:pt x="107762" y="1017011"/>
                  </a:cubicBezTo>
                  <a:cubicBezTo>
                    <a:pt x="102564" y="1014349"/>
                    <a:pt x="97746" y="1011560"/>
                    <a:pt x="93182" y="1008771"/>
                  </a:cubicBezTo>
                  <a:cubicBezTo>
                    <a:pt x="88618" y="1005981"/>
                    <a:pt x="84688" y="1003446"/>
                    <a:pt x="81265" y="1001037"/>
                  </a:cubicBezTo>
                  <a:lnTo>
                    <a:pt x="75687" y="996853"/>
                  </a:lnTo>
                  <a:cubicBezTo>
                    <a:pt x="72391" y="994191"/>
                    <a:pt x="69475" y="991782"/>
                    <a:pt x="66559" y="988993"/>
                  </a:cubicBezTo>
                  <a:cubicBezTo>
                    <a:pt x="61429" y="984404"/>
                    <a:pt x="57139" y="978955"/>
                    <a:pt x="53881" y="972892"/>
                  </a:cubicBezTo>
                  <a:lnTo>
                    <a:pt x="53881" y="972005"/>
                  </a:lnTo>
                  <a:cubicBezTo>
                    <a:pt x="52438" y="969040"/>
                    <a:pt x="51660" y="965794"/>
                    <a:pt x="51599" y="962497"/>
                  </a:cubicBezTo>
                  <a:cubicBezTo>
                    <a:pt x="52759" y="952141"/>
                    <a:pt x="57895" y="942641"/>
                    <a:pt x="65925" y="936000"/>
                  </a:cubicBezTo>
                  <a:lnTo>
                    <a:pt x="65925" y="937141"/>
                  </a:lnTo>
                  <a:close/>
                  <a:moveTo>
                    <a:pt x="55402" y="1529067"/>
                  </a:moveTo>
                  <a:lnTo>
                    <a:pt x="55402" y="1045029"/>
                  </a:lnTo>
                  <a:cubicBezTo>
                    <a:pt x="58952" y="1047438"/>
                    <a:pt x="62375" y="1049847"/>
                    <a:pt x="66052" y="1052129"/>
                  </a:cubicBezTo>
                  <a:cubicBezTo>
                    <a:pt x="71376" y="1055425"/>
                    <a:pt x="77081" y="1058594"/>
                    <a:pt x="82913" y="1061637"/>
                  </a:cubicBezTo>
                  <a:lnTo>
                    <a:pt x="92295" y="1066581"/>
                  </a:lnTo>
                  <a:cubicBezTo>
                    <a:pt x="98634" y="1069624"/>
                    <a:pt x="104973" y="1072793"/>
                    <a:pt x="112072" y="1075709"/>
                  </a:cubicBezTo>
                  <a:lnTo>
                    <a:pt x="122848" y="1080273"/>
                  </a:lnTo>
                  <a:cubicBezTo>
                    <a:pt x="129567" y="1082936"/>
                    <a:pt x="136540" y="1085725"/>
                    <a:pt x="144147" y="1088514"/>
                  </a:cubicBezTo>
                  <a:lnTo>
                    <a:pt x="144908" y="1088514"/>
                  </a:lnTo>
                  <a:lnTo>
                    <a:pt x="147570" y="1089528"/>
                  </a:lnTo>
                  <a:lnTo>
                    <a:pt x="168742" y="1096881"/>
                  </a:lnTo>
                  <a:lnTo>
                    <a:pt x="181420" y="1100685"/>
                  </a:lnTo>
                  <a:cubicBezTo>
                    <a:pt x="190928" y="1103727"/>
                    <a:pt x="200690" y="1106643"/>
                    <a:pt x="211086" y="1109559"/>
                  </a:cubicBezTo>
                  <a:lnTo>
                    <a:pt x="242526" y="1117926"/>
                  </a:lnTo>
                  <a:cubicBezTo>
                    <a:pt x="249880" y="1119701"/>
                    <a:pt x="257106" y="1121603"/>
                    <a:pt x="264459" y="1123251"/>
                  </a:cubicBezTo>
                  <a:cubicBezTo>
                    <a:pt x="314283" y="1134914"/>
                    <a:pt x="370192" y="1145184"/>
                    <a:pt x="430665" y="1153804"/>
                  </a:cubicBezTo>
                  <a:cubicBezTo>
                    <a:pt x="455133" y="1157354"/>
                    <a:pt x="480362" y="1160524"/>
                    <a:pt x="505717" y="1163439"/>
                  </a:cubicBezTo>
                  <a:cubicBezTo>
                    <a:pt x="524987" y="1165595"/>
                    <a:pt x="544638" y="1167623"/>
                    <a:pt x="564796" y="1169652"/>
                  </a:cubicBezTo>
                  <a:lnTo>
                    <a:pt x="605238" y="1173201"/>
                  </a:lnTo>
                  <a:lnTo>
                    <a:pt x="646567" y="1176244"/>
                  </a:lnTo>
                  <a:lnTo>
                    <a:pt x="667739" y="1177639"/>
                  </a:lnTo>
                  <a:lnTo>
                    <a:pt x="710590" y="1180174"/>
                  </a:lnTo>
                  <a:cubicBezTo>
                    <a:pt x="725043" y="1180935"/>
                    <a:pt x="739622" y="1181569"/>
                    <a:pt x="754075" y="1182076"/>
                  </a:cubicBezTo>
                  <a:cubicBezTo>
                    <a:pt x="805927" y="1184231"/>
                    <a:pt x="859047" y="1185245"/>
                    <a:pt x="912167" y="1185245"/>
                  </a:cubicBezTo>
                  <a:cubicBezTo>
                    <a:pt x="965286" y="1185245"/>
                    <a:pt x="1018406" y="1184231"/>
                    <a:pt x="1070132" y="1182076"/>
                  </a:cubicBezTo>
                  <a:cubicBezTo>
                    <a:pt x="1084711" y="1182076"/>
                    <a:pt x="1099291" y="1180935"/>
                    <a:pt x="1113743" y="1180174"/>
                  </a:cubicBezTo>
                  <a:lnTo>
                    <a:pt x="1156974" y="1178019"/>
                  </a:lnTo>
                  <a:lnTo>
                    <a:pt x="1177893" y="1176624"/>
                  </a:lnTo>
                  <a:cubicBezTo>
                    <a:pt x="1191965" y="1175737"/>
                    <a:pt x="1205911" y="1174723"/>
                    <a:pt x="1219476" y="1173582"/>
                  </a:cubicBezTo>
                  <a:lnTo>
                    <a:pt x="1259791" y="1170032"/>
                  </a:lnTo>
                  <a:cubicBezTo>
                    <a:pt x="1279949" y="1168130"/>
                    <a:pt x="1299599" y="1165975"/>
                    <a:pt x="1318870" y="1163820"/>
                  </a:cubicBezTo>
                  <a:cubicBezTo>
                    <a:pt x="1344225" y="1160904"/>
                    <a:pt x="1369581" y="1157734"/>
                    <a:pt x="1393922" y="1154185"/>
                  </a:cubicBezTo>
                  <a:cubicBezTo>
                    <a:pt x="1453888" y="1145691"/>
                    <a:pt x="1509417" y="1135422"/>
                    <a:pt x="1558733" y="1123758"/>
                  </a:cubicBezTo>
                  <a:lnTo>
                    <a:pt x="1559494" y="1123758"/>
                  </a:lnTo>
                  <a:cubicBezTo>
                    <a:pt x="1567101" y="1122110"/>
                    <a:pt x="1574327" y="1120208"/>
                    <a:pt x="1581807" y="1118433"/>
                  </a:cubicBezTo>
                  <a:cubicBezTo>
                    <a:pt x="1601077" y="1113489"/>
                    <a:pt x="1617812" y="1108798"/>
                    <a:pt x="1632518" y="1104234"/>
                  </a:cubicBezTo>
                  <a:lnTo>
                    <a:pt x="1654704" y="1097261"/>
                  </a:lnTo>
                  <a:lnTo>
                    <a:pt x="1678411" y="1089021"/>
                  </a:lnTo>
                  <a:cubicBezTo>
                    <a:pt x="1686018" y="1086232"/>
                    <a:pt x="1693371" y="1083316"/>
                    <a:pt x="1700471" y="1080400"/>
                  </a:cubicBezTo>
                  <a:lnTo>
                    <a:pt x="1705795" y="1078245"/>
                  </a:lnTo>
                  <a:lnTo>
                    <a:pt x="1711120" y="1075963"/>
                  </a:lnTo>
                  <a:cubicBezTo>
                    <a:pt x="1717966" y="1073047"/>
                    <a:pt x="1723798" y="1070004"/>
                    <a:pt x="1730390" y="1067088"/>
                  </a:cubicBezTo>
                  <a:lnTo>
                    <a:pt x="1739518" y="1062398"/>
                  </a:lnTo>
                  <a:cubicBezTo>
                    <a:pt x="1745857" y="1059101"/>
                    <a:pt x="1752196" y="1055805"/>
                    <a:pt x="1756253" y="1052889"/>
                  </a:cubicBezTo>
                  <a:cubicBezTo>
                    <a:pt x="1760310" y="1049973"/>
                    <a:pt x="1766902" y="1046170"/>
                    <a:pt x="1772227" y="1042367"/>
                  </a:cubicBezTo>
                  <a:lnTo>
                    <a:pt x="1772227" y="1222391"/>
                  </a:lnTo>
                  <a:cubicBezTo>
                    <a:pt x="1494026" y="1233426"/>
                    <a:pt x="1254898" y="1423093"/>
                    <a:pt x="1180809" y="1691469"/>
                  </a:cubicBezTo>
                  <a:cubicBezTo>
                    <a:pt x="1094219" y="1697681"/>
                    <a:pt x="1004207" y="1700977"/>
                    <a:pt x="912420" y="1700977"/>
                  </a:cubicBezTo>
                  <a:cubicBezTo>
                    <a:pt x="382616" y="1700470"/>
                    <a:pt x="55402" y="1599935"/>
                    <a:pt x="55402" y="1527925"/>
                  </a:cubicBezTo>
                  <a:lnTo>
                    <a:pt x="55402" y="1529067"/>
                  </a:lnTo>
                  <a:close/>
                  <a:moveTo>
                    <a:pt x="66686" y="1683101"/>
                  </a:moveTo>
                  <a:cubicBezTo>
                    <a:pt x="69475" y="1680439"/>
                    <a:pt x="72517" y="1677777"/>
                    <a:pt x="75687" y="1675241"/>
                  </a:cubicBezTo>
                  <a:cubicBezTo>
                    <a:pt x="81226" y="1670982"/>
                    <a:pt x="86982" y="1667001"/>
                    <a:pt x="92929" y="1663324"/>
                  </a:cubicBezTo>
                  <a:lnTo>
                    <a:pt x="99901" y="1659267"/>
                  </a:lnTo>
                  <a:lnTo>
                    <a:pt x="105987" y="1655971"/>
                  </a:lnTo>
                  <a:lnTo>
                    <a:pt x="111945" y="1652802"/>
                  </a:lnTo>
                  <a:lnTo>
                    <a:pt x="112706" y="1652802"/>
                  </a:lnTo>
                  <a:cubicBezTo>
                    <a:pt x="116124" y="1650887"/>
                    <a:pt x="119636" y="1649163"/>
                    <a:pt x="123229" y="1647604"/>
                  </a:cubicBezTo>
                  <a:lnTo>
                    <a:pt x="125257" y="1646590"/>
                  </a:lnTo>
                  <a:lnTo>
                    <a:pt x="126778" y="1645829"/>
                  </a:lnTo>
                  <a:cubicBezTo>
                    <a:pt x="293111" y="1715430"/>
                    <a:pt x="605238" y="1751435"/>
                    <a:pt x="914829" y="1751435"/>
                  </a:cubicBezTo>
                  <a:cubicBezTo>
                    <a:pt x="1002306" y="1751435"/>
                    <a:pt x="1088388" y="1748392"/>
                    <a:pt x="1171427" y="1742814"/>
                  </a:cubicBezTo>
                  <a:cubicBezTo>
                    <a:pt x="1164142" y="1781354"/>
                    <a:pt x="1160449" y="1820478"/>
                    <a:pt x="1160397" y="1859703"/>
                  </a:cubicBezTo>
                  <a:cubicBezTo>
                    <a:pt x="1160397" y="1864647"/>
                    <a:pt x="1160397" y="1869465"/>
                    <a:pt x="1160397" y="1874409"/>
                  </a:cubicBezTo>
                  <a:lnTo>
                    <a:pt x="1153932" y="1874409"/>
                  </a:lnTo>
                  <a:lnTo>
                    <a:pt x="1152157" y="1874409"/>
                  </a:lnTo>
                  <a:lnTo>
                    <a:pt x="1111842" y="1876818"/>
                  </a:lnTo>
                  <a:lnTo>
                    <a:pt x="1068737" y="1878720"/>
                  </a:lnTo>
                  <a:cubicBezTo>
                    <a:pt x="1016124" y="1880748"/>
                    <a:pt x="963638" y="1881889"/>
                    <a:pt x="912674" y="1881889"/>
                  </a:cubicBezTo>
                  <a:cubicBezTo>
                    <a:pt x="861709" y="1881889"/>
                    <a:pt x="809350" y="1880748"/>
                    <a:pt x="756610" y="1878720"/>
                  </a:cubicBezTo>
                  <a:lnTo>
                    <a:pt x="753948" y="1878720"/>
                  </a:lnTo>
                  <a:lnTo>
                    <a:pt x="713886" y="1876945"/>
                  </a:lnTo>
                  <a:lnTo>
                    <a:pt x="671289" y="1874409"/>
                  </a:lnTo>
                  <a:lnTo>
                    <a:pt x="650624" y="1873015"/>
                  </a:lnTo>
                  <a:cubicBezTo>
                    <a:pt x="636805" y="1872127"/>
                    <a:pt x="623367" y="1871113"/>
                    <a:pt x="609928" y="1869972"/>
                  </a:cubicBezTo>
                  <a:lnTo>
                    <a:pt x="569867" y="1866549"/>
                  </a:lnTo>
                  <a:cubicBezTo>
                    <a:pt x="550089" y="1864647"/>
                    <a:pt x="530819" y="1862619"/>
                    <a:pt x="511929" y="1860464"/>
                  </a:cubicBezTo>
                  <a:cubicBezTo>
                    <a:pt x="486574" y="1857548"/>
                    <a:pt x="462106" y="1854378"/>
                    <a:pt x="438398" y="1851082"/>
                  </a:cubicBezTo>
                  <a:cubicBezTo>
                    <a:pt x="379320" y="1842588"/>
                    <a:pt x="324298" y="1832573"/>
                    <a:pt x="276630" y="1821289"/>
                  </a:cubicBezTo>
                  <a:lnTo>
                    <a:pt x="275615" y="1821289"/>
                  </a:lnTo>
                  <a:lnTo>
                    <a:pt x="255331" y="1816345"/>
                  </a:lnTo>
                  <a:cubicBezTo>
                    <a:pt x="236568" y="1811527"/>
                    <a:pt x="220594" y="1807217"/>
                    <a:pt x="205761" y="1802653"/>
                  </a:cubicBezTo>
                  <a:lnTo>
                    <a:pt x="196886" y="1799864"/>
                  </a:lnTo>
                  <a:lnTo>
                    <a:pt x="191942" y="1798342"/>
                  </a:lnTo>
                  <a:cubicBezTo>
                    <a:pt x="189867" y="1797594"/>
                    <a:pt x="187751" y="1796961"/>
                    <a:pt x="185603" y="1796441"/>
                  </a:cubicBezTo>
                  <a:lnTo>
                    <a:pt x="162910" y="1788454"/>
                  </a:lnTo>
                  <a:lnTo>
                    <a:pt x="147570" y="1782495"/>
                  </a:lnTo>
                  <a:lnTo>
                    <a:pt x="142499" y="1780467"/>
                  </a:lnTo>
                  <a:cubicBezTo>
                    <a:pt x="140597" y="1780467"/>
                    <a:pt x="138822" y="1778945"/>
                    <a:pt x="137047" y="1778185"/>
                  </a:cubicBezTo>
                  <a:lnTo>
                    <a:pt x="132357" y="1776156"/>
                  </a:lnTo>
                  <a:cubicBezTo>
                    <a:pt x="126652" y="1773748"/>
                    <a:pt x="121073" y="1771339"/>
                    <a:pt x="116129" y="1768676"/>
                  </a:cubicBezTo>
                  <a:lnTo>
                    <a:pt x="107255" y="1764112"/>
                  </a:lnTo>
                  <a:cubicBezTo>
                    <a:pt x="102183" y="1761577"/>
                    <a:pt x="97619" y="1758915"/>
                    <a:pt x="92548" y="1755745"/>
                  </a:cubicBezTo>
                  <a:cubicBezTo>
                    <a:pt x="87477" y="1752576"/>
                    <a:pt x="84308" y="1750547"/>
                    <a:pt x="81392" y="1748519"/>
                  </a:cubicBezTo>
                  <a:lnTo>
                    <a:pt x="74926" y="1743701"/>
                  </a:lnTo>
                  <a:cubicBezTo>
                    <a:pt x="71884" y="1741166"/>
                    <a:pt x="68968" y="1738630"/>
                    <a:pt x="66305" y="1736095"/>
                  </a:cubicBezTo>
                  <a:cubicBezTo>
                    <a:pt x="63911" y="1733876"/>
                    <a:pt x="61705" y="1731455"/>
                    <a:pt x="59713" y="1728868"/>
                  </a:cubicBezTo>
                  <a:cubicBezTo>
                    <a:pt x="54823" y="1723632"/>
                    <a:pt x="51870" y="1716875"/>
                    <a:pt x="51346" y="1709725"/>
                  </a:cubicBezTo>
                  <a:cubicBezTo>
                    <a:pt x="51346" y="1708964"/>
                    <a:pt x="51346" y="1707950"/>
                    <a:pt x="51346" y="1707570"/>
                  </a:cubicBezTo>
                  <a:cubicBezTo>
                    <a:pt x="52450" y="1701053"/>
                    <a:pt x="55448" y="1695019"/>
                    <a:pt x="59966" y="1690201"/>
                  </a:cubicBezTo>
                  <a:cubicBezTo>
                    <a:pt x="62004" y="1687653"/>
                    <a:pt x="64252" y="1685282"/>
                    <a:pt x="66686" y="1683101"/>
                  </a:cubicBezTo>
                  <a:close/>
                  <a:moveTo>
                    <a:pt x="910392" y="2447445"/>
                  </a:moveTo>
                  <a:cubicBezTo>
                    <a:pt x="377925" y="2447445"/>
                    <a:pt x="50585" y="2346910"/>
                    <a:pt x="50585" y="2274900"/>
                  </a:cubicBezTo>
                  <a:lnTo>
                    <a:pt x="50585" y="1788200"/>
                  </a:lnTo>
                  <a:lnTo>
                    <a:pt x="51726" y="1789088"/>
                  </a:lnTo>
                  <a:cubicBezTo>
                    <a:pt x="56417" y="1792384"/>
                    <a:pt x="61615" y="1796060"/>
                    <a:pt x="66939" y="1799103"/>
                  </a:cubicBezTo>
                  <a:cubicBezTo>
                    <a:pt x="72264" y="1802146"/>
                    <a:pt x="78222" y="1805822"/>
                    <a:pt x="84815" y="1809245"/>
                  </a:cubicBezTo>
                  <a:cubicBezTo>
                    <a:pt x="87477" y="1810513"/>
                    <a:pt x="90266" y="1811908"/>
                    <a:pt x="93182" y="1813556"/>
                  </a:cubicBezTo>
                  <a:cubicBezTo>
                    <a:pt x="99141" y="1816472"/>
                    <a:pt x="105226" y="1819261"/>
                    <a:pt x="111565" y="1822050"/>
                  </a:cubicBezTo>
                  <a:lnTo>
                    <a:pt x="113086" y="1822811"/>
                  </a:lnTo>
                  <a:lnTo>
                    <a:pt x="117397" y="1824585"/>
                  </a:lnTo>
                  <a:cubicBezTo>
                    <a:pt x="119552" y="1825600"/>
                    <a:pt x="121834" y="1826614"/>
                    <a:pt x="124496" y="1827628"/>
                  </a:cubicBezTo>
                  <a:lnTo>
                    <a:pt x="129694" y="1829656"/>
                  </a:lnTo>
                  <a:lnTo>
                    <a:pt x="146429" y="1836122"/>
                  </a:lnTo>
                  <a:lnTo>
                    <a:pt x="171151" y="1844743"/>
                  </a:lnTo>
                  <a:lnTo>
                    <a:pt x="177236" y="1846645"/>
                  </a:lnTo>
                  <a:lnTo>
                    <a:pt x="182307" y="1848166"/>
                  </a:lnTo>
                  <a:lnTo>
                    <a:pt x="192322" y="1851336"/>
                  </a:lnTo>
                  <a:cubicBezTo>
                    <a:pt x="207282" y="1855900"/>
                    <a:pt x="224144" y="1860590"/>
                    <a:pt x="243794" y="1865535"/>
                  </a:cubicBezTo>
                  <a:lnTo>
                    <a:pt x="265473" y="1870859"/>
                  </a:lnTo>
                  <a:lnTo>
                    <a:pt x="266868" y="1870859"/>
                  </a:lnTo>
                  <a:cubicBezTo>
                    <a:pt x="316311" y="1882396"/>
                    <a:pt x="371840" y="1892538"/>
                    <a:pt x="431679" y="1901286"/>
                  </a:cubicBezTo>
                  <a:cubicBezTo>
                    <a:pt x="455893" y="1904709"/>
                    <a:pt x="481122" y="1907879"/>
                    <a:pt x="506731" y="1910794"/>
                  </a:cubicBezTo>
                  <a:cubicBezTo>
                    <a:pt x="526002" y="1912950"/>
                    <a:pt x="545525" y="1915105"/>
                    <a:pt x="565556" y="1917006"/>
                  </a:cubicBezTo>
                  <a:lnTo>
                    <a:pt x="606379" y="1920556"/>
                  </a:lnTo>
                  <a:lnTo>
                    <a:pt x="619056" y="1921444"/>
                  </a:lnTo>
                  <a:lnTo>
                    <a:pt x="648215" y="1923599"/>
                  </a:lnTo>
                  <a:lnTo>
                    <a:pt x="669387" y="1924993"/>
                  </a:lnTo>
                  <a:lnTo>
                    <a:pt x="712365" y="1927529"/>
                  </a:lnTo>
                  <a:lnTo>
                    <a:pt x="725043" y="1928163"/>
                  </a:lnTo>
                  <a:cubicBezTo>
                    <a:pt x="735058" y="1928163"/>
                    <a:pt x="745074" y="1929177"/>
                    <a:pt x="755089" y="1929431"/>
                  </a:cubicBezTo>
                  <a:cubicBezTo>
                    <a:pt x="808462" y="1931586"/>
                    <a:pt x="861582" y="1932727"/>
                    <a:pt x="913054" y="1932727"/>
                  </a:cubicBezTo>
                  <a:cubicBezTo>
                    <a:pt x="938410" y="1932727"/>
                    <a:pt x="965160" y="1932727"/>
                    <a:pt x="991529" y="1931840"/>
                  </a:cubicBezTo>
                  <a:cubicBezTo>
                    <a:pt x="1017899" y="1930952"/>
                    <a:pt x="1044522" y="1930572"/>
                    <a:pt x="1071273" y="1929431"/>
                  </a:cubicBezTo>
                  <a:lnTo>
                    <a:pt x="1074569" y="1929431"/>
                  </a:lnTo>
                  <a:lnTo>
                    <a:pt x="1101192" y="1928290"/>
                  </a:lnTo>
                  <a:lnTo>
                    <a:pt x="1114757" y="1927656"/>
                  </a:lnTo>
                  <a:cubicBezTo>
                    <a:pt x="1128576" y="1927656"/>
                    <a:pt x="1142141" y="1926134"/>
                    <a:pt x="1155707" y="1925247"/>
                  </a:cubicBezTo>
                  <a:lnTo>
                    <a:pt x="1157228" y="1925247"/>
                  </a:lnTo>
                  <a:lnTo>
                    <a:pt x="1163820" y="1925247"/>
                  </a:lnTo>
                  <a:cubicBezTo>
                    <a:pt x="1184257" y="2122932"/>
                    <a:pt x="1295555" y="2299837"/>
                    <a:pt x="1464918" y="2403833"/>
                  </a:cubicBezTo>
                  <a:cubicBezTo>
                    <a:pt x="1281825" y="2434475"/>
                    <a:pt x="1096405" y="2449067"/>
                    <a:pt x="910772" y="2447445"/>
                  </a:cubicBezTo>
                  <a:lnTo>
                    <a:pt x="910392" y="2447445"/>
                  </a:lnTo>
                  <a:close/>
                  <a:moveTo>
                    <a:pt x="1799231" y="2447445"/>
                  </a:moveTo>
                  <a:cubicBezTo>
                    <a:pt x="1474527" y="2452211"/>
                    <a:pt x="1207432" y="2192850"/>
                    <a:pt x="1202665" y="1868146"/>
                  </a:cubicBezTo>
                  <a:cubicBezTo>
                    <a:pt x="1197898" y="1543443"/>
                    <a:pt x="1457260" y="1276348"/>
                    <a:pt x="1781963" y="1271581"/>
                  </a:cubicBezTo>
                  <a:cubicBezTo>
                    <a:pt x="1787719" y="1271492"/>
                    <a:pt x="1793475" y="1271492"/>
                    <a:pt x="1799231" y="1271581"/>
                  </a:cubicBezTo>
                  <a:lnTo>
                    <a:pt x="1800245" y="1271581"/>
                  </a:lnTo>
                  <a:cubicBezTo>
                    <a:pt x="2124910" y="1271860"/>
                    <a:pt x="2387885" y="1535291"/>
                    <a:pt x="2387606" y="1859956"/>
                  </a:cubicBezTo>
                  <a:cubicBezTo>
                    <a:pt x="2387327" y="2184622"/>
                    <a:pt x="2123896" y="2447597"/>
                    <a:pt x="1799231" y="2447318"/>
                  </a:cubicBezTo>
                  <a:lnTo>
                    <a:pt x="1799231" y="2447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>
                <a:latin typeface="Phenomena" panose="00000500000000000000" pitchFamily="50" charset="-52"/>
              </a:endParaRPr>
            </a:p>
          </p:txBody>
        </p:sp>
        <p:sp>
          <p:nvSpPr>
            <p:cNvPr id="71" name="Полилиния: фигура 57347">
              <a:extLst>
                <a:ext uri="{FF2B5EF4-FFF2-40B4-BE49-F238E27FC236}">
                  <a16:creationId xmlns:a16="http://schemas.microsoft.com/office/drawing/2014/main" id="{09738697-9A32-E94C-94F2-9904B298818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1960225" y="4327525"/>
              <a:ext cx="563563" cy="565150"/>
            </a:xfrm>
            <a:custGeom>
              <a:avLst/>
              <a:gdLst>
                <a:gd name="T0" fmla="*/ 555924 w 562871"/>
                <a:gd name="T1" fmla="*/ 115459 h 565717"/>
                <a:gd name="T2" fmla="*/ 447649 w 562871"/>
                <a:gd name="T3" fmla="*/ 7427 h 565717"/>
                <a:gd name="T4" fmla="*/ 411854 w 562871"/>
                <a:gd name="T5" fmla="*/ 7427 h 565717"/>
                <a:gd name="T6" fmla="*/ 281747 w 562871"/>
                <a:gd name="T7" fmla="*/ 137243 h 565717"/>
                <a:gd name="T8" fmla="*/ 151640 w 562871"/>
                <a:gd name="T9" fmla="*/ 7427 h 565717"/>
                <a:gd name="T10" fmla="*/ 115743 w 562871"/>
                <a:gd name="T11" fmla="*/ 7402 h 565717"/>
                <a:gd name="T12" fmla="*/ 115717 w 562871"/>
                <a:gd name="T13" fmla="*/ 7427 h 565717"/>
                <a:gd name="T14" fmla="*/ 7443 w 562871"/>
                <a:gd name="T15" fmla="*/ 115459 h 565717"/>
                <a:gd name="T16" fmla="*/ 7418 w 562871"/>
                <a:gd name="T17" fmla="*/ 151276 h 565717"/>
                <a:gd name="T18" fmla="*/ 7443 w 562871"/>
                <a:gd name="T19" fmla="*/ 151301 h 565717"/>
                <a:gd name="T20" fmla="*/ 139073 w 562871"/>
                <a:gd name="T21" fmla="*/ 282892 h 565717"/>
                <a:gd name="T22" fmla="*/ 7443 w 562871"/>
                <a:gd name="T23" fmla="*/ 414228 h 565717"/>
                <a:gd name="T24" fmla="*/ 7418 w 562871"/>
                <a:gd name="T25" fmla="*/ 450045 h 565717"/>
                <a:gd name="T26" fmla="*/ 7443 w 562871"/>
                <a:gd name="T27" fmla="*/ 450070 h 565717"/>
                <a:gd name="T28" fmla="*/ 115844 w 562871"/>
                <a:gd name="T29" fmla="*/ 557723 h 565717"/>
                <a:gd name="T30" fmla="*/ 151741 w 562871"/>
                <a:gd name="T31" fmla="*/ 557749 h 565717"/>
                <a:gd name="T32" fmla="*/ 151766 w 562871"/>
                <a:gd name="T33" fmla="*/ 557723 h 565717"/>
                <a:gd name="T34" fmla="*/ 281873 w 562871"/>
                <a:gd name="T35" fmla="*/ 427907 h 565717"/>
                <a:gd name="T36" fmla="*/ 411981 w 562871"/>
                <a:gd name="T37" fmla="*/ 557723 h 565717"/>
                <a:gd name="T38" fmla="*/ 447776 w 562871"/>
                <a:gd name="T39" fmla="*/ 557723 h 565717"/>
                <a:gd name="T40" fmla="*/ 556050 w 562871"/>
                <a:gd name="T41" fmla="*/ 449691 h 565717"/>
                <a:gd name="T42" fmla="*/ 556076 w 562871"/>
                <a:gd name="T43" fmla="*/ 413874 h 565717"/>
                <a:gd name="T44" fmla="*/ 556050 w 562871"/>
                <a:gd name="T45" fmla="*/ 413849 h 565717"/>
                <a:gd name="T46" fmla="*/ 424293 w 562871"/>
                <a:gd name="T47" fmla="*/ 282892 h 565717"/>
                <a:gd name="T48" fmla="*/ 555924 w 562871"/>
                <a:gd name="T49" fmla="*/ 151682 h 565717"/>
                <a:gd name="T50" fmla="*/ 556329 w 562871"/>
                <a:gd name="T51" fmla="*/ 115865 h 565717"/>
                <a:gd name="T52" fmla="*/ 555924 w 562871"/>
                <a:gd name="T53" fmla="*/ 115459 h 565717"/>
                <a:gd name="T54" fmla="*/ 371997 w 562871"/>
                <a:gd name="T55" fmla="*/ 263134 h 565717"/>
                <a:gd name="T56" fmla="*/ 364508 w 562871"/>
                <a:gd name="T57" fmla="*/ 281119 h 565717"/>
                <a:gd name="T58" fmla="*/ 364508 w 562871"/>
                <a:gd name="T59" fmla="*/ 284031 h 565717"/>
                <a:gd name="T60" fmla="*/ 371997 w 562871"/>
                <a:gd name="T61" fmla="*/ 302016 h 565717"/>
                <a:gd name="T62" fmla="*/ 502104 w 562871"/>
                <a:gd name="T63" fmla="*/ 431833 h 565717"/>
                <a:gd name="T64" fmla="*/ 429751 w 562871"/>
                <a:gd name="T65" fmla="*/ 503897 h 565717"/>
                <a:gd name="T66" fmla="*/ 299644 w 562871"/>
                <a:gd name="T67" fmla="*/ 374080 h 565717"/>
                <a:gd name="T68" fmla="*/ 263747 w 562871"/>
                <a:gd name="T69" fmla="*/ 374055 h 565717"/>
                <a:gd name="T70" fmla="*/ 263722 w 562871"/>
                <a:gd name="T71" fmla="*/ 374080 h 565717"/>
                <a:gd name="T72" fmla="*/ 133615 w 562871"/>
                <a:gd name="T73" fmla="*/ 503897 h 565717"/>
                <a:gd name="T74" fmla="*/ 61263 w 562871"/>
                <a:gd name="T75" fmla="*/ 431833 h 565717"/>
                <a:gd name="T76" fmla="*/ 192005 w 562871"/>
                <a:gd name="T77" fmla="*/ 302016 h 565717"/>
                <a:gd name="T78" fmla="*/ 199494 w 562871"/>
                <a:gd name="T79" fmla="*/ 282512 h 565717"/>
                <a:gd name="T80" fmla="*/ 192005 w 562871"/>
                <a:gd name="T81" fmla="*/ 263134 h 565717"/>
                <a:gd name="T82" fmla="*/ 61263 w 562871"/>
                <a:gd name="T83" fmla="*/ 133317 h 565717"/>
                <a:gd name="T84" fmla="*/ 133615 w 562871"/>
                <a:gd name="T85" fmla="*/ 61127 h 565717"/>
                <a:gd name="T86" fmla="*/ 263722 w 562871"/>
                <a:gd name="T87" fmla="*/ 190943 h 565717"/>
                <a:gd name="T88" fmla="*/ 299619 w 562871"/>
                <a:gd name="T89" fmla="*/ 190968 h 565717"/>
                <a:gd name="T90" fmla="*/ 299644 w 562871"/>
                <a:gd name="T91" fmla="*/ 190943 h 565717"/>
                <a:gd name="T92" fmla="*/ 429751 w 562871"/>
                <a:gd name="T93" fmla="*/ 61127 h 565717"/>
                <a:gd name="T94" fmla="*/ 502104 w 562871"/>
                <a:gd name="T95" fmla="*/ 133317 h 565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62871" h="565717">
                  <a:moveTo>
                    <a:pt x="555241" y="115575"/>
                  </a:moveTo>
                  <a:lnTo>
                    <a:pt x="447099" y="7434"/>
                  </a:lnTo>
                  <a:cubicBezTo>
                    <a:pt x="437211" y="-2391"/>
                    <a:pt x="421237" y="-2391"/>
                    <a:pt x="411348" y="7434"/>
                  </a:cubicBezTo>
                  <a:lnTo>
                    <a:pt x="281401" y="137381"/>
                  </a:lnTo>
                  <a:lnTo>
                    <a:pt x="151454" y="7434"/>
                  </a:lnTo>
                  <a:cubicBezTo>
                    <a:pt x="141552" y="-2467"/>
                    <a:pt x="125502" y="-2480"/>
                    <a:pt x="115601" y="7409"/>
                  </a:cubicBezTo>
                  <a:cubicBezTo>
                    <a:pt x="115588" y="7421"/>
                    <a:pt x="115588" y="7421"/>
                    <a:pt x="115575" y="7434"/>
                  </a:cubicBezTo>
                  <a:lnTo>
                    <a:pt x="7434" y="115575"/>
                  </a:lnTo>
                  <a:cubicBezTo>
                    <a:pt x="-2467" y="125477"/>
                    <a:pt x="-2480" y="141527"/>
                    <a:pt x="7409" y="151428"/>
                  </a:cubicBezTo>
                  <a:cubicBezTo>
                    <a:pt x="7421" y="151441"/>
                    <a:pt x="7421" y="151441"/>
                    <a:pt x="7434" y="151453"/>
                  </a:cubicBezTo>
                  <a:lnTo>
                    <a:pt x="138902" y="283176"/>
                  </a:lnTo>
                  <a:lnTo>
                    <a:pt x="7434" y="414644"/>
                  </a:lnTo>
                  <a:cubicBezTo>
                    <a:pt x="-2467" y="424545"/>
                    <a:pt x="-2480" y="440596"/>
                    <a:pt x="7409" y="450497"/>
                  </a:cubicBezTo>
                  <a:cubicBezTo>
                    <a:pt x="7421" y="450510"/>
                    <a:pt x="7421" y="450510"/>
                    <a:pt x="7434" y="450522"/>
                  </a:cubicBezTo>
                  <a:lnTo>
                    <a:pt x="115702" y="558283"/>
                  </a:lnTo>
                  <a:cubicBezTo>
                    <a:pt x="125604" y="568185"/>
                    <a:pt x="141654" y="568197"/>
                    <a:pt x="151555" y="558309"/>
                  </a:cubicBezTo>
                  <a:cubicBezTo>
                    <a:pt x="151567" y="558296"/>
                    <a:pt x="151567" y="558296"/>
                    <a:pt x="151580" y="558283"/>
                  </a:cubicBezTo>
                  <a:lnTo>
                    <a:pt x="281527" y="428336"/>
                  </a:lnTo>
                  <a:lnTo>
                    <a:pt x="411475" y="558283"/>
                  </a:lnTo>
                  <a:cubicBezTo>
                    <a:pt x="421363" y="568109"/>
                    <a:pt x="437337" y="568109"/>
                    <a:pt x="447226" y="558283"/>
                  </a:cubicBezTo>
                  <a:lnTo>
                    <a:pt x="555367" y="450142"/>
                  </a:lnTo>
                  <a:cubicBezTo>
                    <a:pt x="565269" y="440241"/>
                    <a:pt x="565281" y="424190"/>
                    <a:pt x="555393" y="414289"/>
                  </a:cubicBezTo>
                  <a:cubicBezTo>
                    <a:pt x="555380" y="414276"/>
                    <a:pt x="555380" y="414276"/>
                    <a:pt x="555367" y="414264"/>
                  </a:cubicBezTo>
                  <a:lnTo>
                    <a:pt x="423772" y="283176"/>
                  </a:lnTo>
                  <a:lnTo>
                    <a:pt x="555241" y="151834"/>
                  </a:lnTo>
                  <a:cubicBezTo>
                    <a:pt x="565256" y="142046"/>
                    <a:pt x="565434" y="125997"/>
                    <a:pt x="555646" y="115981"/>
                  </a:cubicBezTo>
                  <a:cubicBezTo>
                    <a:pt x="555507" y="115842"/>
                    <a:pt x="555380" y="115702"/>
                    <a:pt x="555241" y="115575"/>
                  </a:cubicBezTo>
                  <a:close/>
                  <a:moveTo>
                    <a:pt x="371540" y="263398"/>
                  </a:moveTo>
                  <a:cubicBezTo>
                    <a:pt x="366747" y="268165"/>
                    <a:pt x="364060" y="274643"/>
                    <a:pt x="364060" y="281401"/>
                  </a:cubicBezTo>
                  <a:lnTo>
                    <a:pt x="364060" y="284316"/>
                  </a:lnTo>
                  <a:cubicBezTo>
                    <a:pt x="364060" y="291074"/>
                    <a:pt x="366747" y="297552"/>
                    <a:pt x="371540" y="302319"/>
                  </a:cubicBezTo>
                  <a:lnTo>
                    <a:pt x="501487" y="432266"/>
                  </a:lnTo>
                  <a:lnTo>
                    <a:pt x="429223" y="504403"/>
                  </a:lnTo>
                  <a:lnTo>
                    <a:pt x="299276" y="374455"/>
                  </a:lnTo>
                  <a:cubicBezTo>
                    <a:pt x="289375" y="364554"/>
                    <a:pt x="273325" y="364541"/>
                    <a:pt x="263423" y="374430"/>
                  </a:cubicBezTo>
                  <a:cubicBezTo>
                    <a:pt x="263411" y="374443"/>
                    <a:pt x="263411" y="374443"/>
                    <a:pt x="263398" y="374455"/>
                  </a:cubicBezTo>
                  <a:lnTo>
                    <a:pt x="133451" y="504403"/>
                  </a:lnTo>
                  <a:lnTo>
                    <a:pt x="61188" y="432266"/>
                  </a:lnTo>
                  <a:lnTo>
                    <a:pt x="191769" y="302319"/>
                  </a:lnTo>
                  <a:cubicBezTo>
                    <a:pt x="196954" y="297184"/>
                    <a:pt x="199680" y="290072"/>
                    <a:pt x="199249" y="282795"/>
                  </a:cubicBezTo>
                  <a:cubicBezTo>
                    <a:pt x="199642" y="275556"/>
                    <a:pt x="196916" y="268495"/>
                    <a:pt x="191769" y="263398"/>
                  </a:cubicBezTo>
                  <a:lnTo>
                    <a:pt x="61188" y="133451"/>
                  </a:lnTo>
                  <a:lnTo>
                    <a:pt x="133451" y="61188"/>
                  </a:lnTo>
                  <a:lnTo>
                    <a:pt x="263398" y="191135"/>
                  </a:lnTo>
                  <a:cubicBezTo>
                    <a:pt x="273300" y="201036"/>
                    <a:pt x="289350" y="201049"/>
                    <a:pt x="299251" y="191160"/>
                  </a:cubicBezTo>
                  <a:cubicBezTo>
                    <a:pt x="299264" y="191148"/>
                    <a:pt x="299264" y="191148"/>
                    <a:pt x="299276" y="191135"/>
                  </a:cubicBezTo>
                  <a:lnTo>
                    <a:pt x="429223" y="61188"/>
                  </a:lnTo>
                  <a:lnTo>
                    <a:pt x="501487" y="133451"/>
                  </a:lnTo>
                  <a:lnTo>
                    <a:pt x="371540" y="263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6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dirty="0">
                <a:latin typeface="Phenomena" panose="00000500000000000000" pitchFamily="50" charset="-52"/>
              </a:endParaRPr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59E09CFE-B5E7-DA42-A698-510500CAECA4}"/>
              </a:ext>
            </a:extLst>
          </p:cNvPr>
          <p:cNvCxnSpPr>
            <a:cxnSpLocks/>
          </p:cNvCxnSpPr>
          <p:nvPr/>
        </p:nvCxnSpPr>
        <p:spPr>
          <a:xfrm flipV="1">
            <a:off x="10012363" y="7499212"/>
            <a:ext cx="0" cy="1028697"/>
          </a:xfrm>
          <a:prstGeom prst="line">
            <a:avLst/>
          </a:prstGeom>
          <a:ln w="31750" cmpd="sng">
            <a:solidFill>
              <a:schemeClr val="tx1"/>
            </a:solidFill>
            <a:prstDash val="dash"/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A7BA4EF-A0B6-0D49-91C2-ED9B319BEE2E}"/>
              </a:ext>
            </a:extLst>
          </p:cNvPr>
          <p:cNvSpPr txBox="1"/>
          <p:nvPr/>
        </p:nvSpPr>
        <p:spPr>
          <a:xfrm>
            <a:off x="6400884" y="9336117"/>
            <a:ext cx="2668324" cy="1365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Медицинская Информационная </a:t>
            </a:r>
          </a:p>
          <a:p>
            <a:r>
              <a:rPr lang="ru-RU" sz="24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Система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5234CB-BF1B-4A41-9AF6-8052EACDA611}"/>
              </a:ext>
            </a:extLst>
          </p:cNvPr>
          <p:cNvSpPr txBox="1"/>
          <p:nvPr/>
        </p:nvSpPr>
        <p:spPr>
          <a:xfrm>
            <a:off x="2683271" y="11604285"/>
            <a:ext cx="218360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&gt; 80%</a:t>
            </a:r>
            <a:endParaRPr lang="ru-RU" sz="6000" b="1" dirty="0">
              <a:solidFill>
                <a:sysClr val="windowText" lastClr="000000"/>
              </a:solidFill>
              <a:latin typeface="Phenomena" panose="00000500000000000000" pitchFamily="50" charset="-52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B95375BE-D91D-BF47-A05A-1A30F4F4A5C4}"/>
              </a:ext>
            </a:extLst>
          </p:cNvPr>
          <p:cNvSpPr/>
          <p:nvPr/>
        </p:nvSpPr>
        <p:spPr>
          <a:xfrm>
            <a:off x="5282007" y="11654507"/>
            <a:ext cx="54899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Ответов не требуют участия человека</a:t>
            </a:r>
            <a:endParaRPr lang="ru-RU" sz="3200" dirty="0">
              <a:latin typeface="Phenomena" panose="00000500000000000000" pitchFamily="50" charset="-52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A7B261-2B90-CF4F-924E-F1942AA58BF2}"/>
              </a:ext>
            </a:extLst>
          </p:cNvPr>
          <p:cNvSpPr txBox="1"/>
          <p:nvPr/>
        </p:nvSpPr>
        <p:spPr>
          <a:xfrm>
            <a:off x="13655675" y="11604285"/>
            <a:ext cx="2183607" cy="731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&lt; 20%</a:t>
            </a:r>
            <a:endParaRPr lang="ru-RU" sz="6000" b="1" dirty="0">
              <a:solidFill>
                <a:sysClr val="windowText" lastClr="000000"/>
              </a:solidFill>
              <a:latin typeface="Phenomena" panose="00000500000000000000" pitchFamily="50" charset="-52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64E4E7-C272-5D45-B08C-C7EC91023CE9}"/>
              </a:ext>
            </a:extLst>
          </p:cNvPr>
          <p:cNvSpPr/>
          <p:nvPr/>
        </p:nvSpPr>
        <p:spPr>
          <a:xfrm>
            <a:off x="16221075" y="11654507"/>
            <a:ext cx="659933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Обращений перенаправляется </a:t>
            </a:r>
            <a:br>
              <a:rPr lang="en-US" sz="32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</a:br>
            <a:r>
              <a:rPr lang="ru-RU" sz="3200" dirty="0">
                <a:solidFill>
                  <a:sysClr val="windowText" lastClr="000000"/>
                </a:solidFill>
                <a:latin typeface="Phenomena" panose="00000500000000000000" pitchFamily="50" charset="-52"/>
              </a:rPr>
              <a:t>на оператора</a:t>
            </a:r>
            <a:endParaRPr lang="ru-RU" sz="3200" dirty="0">
              <a:latin typeface="Phenomena" panose="00000500000000000000" pitchFamily="50" charset="-52"/>
            </a:endParaRPr>
          </a:p>
        </p:txBody>
      </p:sp>
      <p:pic>
        <p:nvPicPr>
          <p:cNvPr id="79" name="Рисунок 4_0">
            <a:extLst>
              <a:ext uri="{FF2B5EF4-FFF2-40B4-BE49-F238E27FC236}">
                <a16:creationId xmlns:a16="http://schemas.microsoft.com/office/drawing/2014/main" id="{CEB832C5-233D-7A40-B81C-FF739D559741}"/>
              </a:ext>
            </a:extLst>
          </p:cNvPr>
          <p:cNvPicPr/>
          <p:nvPr/>
        </p:nvPicPr>
        <p:blipFill>
          <a:blip r:embed="rId5"/>
          <a:srcRect r="71172"/>
          <a:stretch/>
        </p:blipFill>
        <p:spPr>
          <a:xfrm>
            <a:off x="21718588" y="906464"/>
            <a:ext cx="1150176" cy="110811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253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C72B927D-345F-F84C-BE85-FCD6F843CA2E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CF3F55-F10D-B4E2-F355-98C95733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6B75F-4D37-C909-4ADB-0059A061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9A509-223F-D732-DC0C-27CFF96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306126" cy="7011489"/>
          </a:xfrm>
        </p:spPr>
        <p:txBody>
          <a:bodyPr/>
          <a:lstStyle/>
          <a:p>
            <a:r>
              <a:rPr lang="ru-RU" dirty="0"/>
              <a:t>Сбор анамнеза перед визитом к врачу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Какую проблему</a:t>
            </a:r>
            <a:br>
              <a:rPr lang="ru-RU" dirty="0"/>
            </a:br>
            <a:r>
              <a:rPr lang="ru-RU" dirty="0"/>
              <a:t>решали?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A29F9106-611D-A3FC-0161-2059C7F9422A}"/>
              </a:ext>
            </a:extLst>
          </p:cNvPr>
          <p:cNvSpPr txBox="1">
            <a:spLocks/>
          </p:cNvSpPr>
          <p:nvPr/>
        </p:nvSpPr>
        <p:spPr>
          <a:xfrm>
            <a:off x="11460164" y="1435371"/>
            <a:ext cx="11352212" cy="51322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800" dirty="0"/>
              <a:t>Повысить эффективность первичных</a:t>
            </a:r>
            <a:r>
              <a:rPr lang="en-GB" sz="4800" dirty="0"/>
              <a:t> </a:t>
            </a:r>
            <a:r>
              <a:rPr lang="ru-RU" sz="4800" dirty="0"/>
              <a:t>приёмов за счёт сокращения времени врача на проведение опроса</a:t>
            </a:r>
            <a:r>
              <a:rPr lang="en-GB" sz="4800" dirty="0"/>
              <a:t> </a:t>
            </a:r>
            <a:br>
              <a:rPr lang="ru-RU" sz="4800" dirty="0"/>
            </a:br>
            <a:r>
              <a:rPr lang="ru-RU" sz="4800" dirty="0"/>
              <a:t>и заполнения медицинской карты</a:t>
            </a: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приём врачом — 12 минут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 времени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—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рассказ пациента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 жалобах и анамнезе жизни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Дополнительное время на внесение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электронную медицинскую карту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Часть симптомов не проговариваются</a:t>
            </a:r>
          </a:p>
          <a:p>
            <a:pPr marL="54000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Ч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еловеческий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фактор, ограничение времени</a:t>
            </a:r>
          </a:p>
          <a:p>
            <a:pPr marL="684000" marR="0" lvl="2" indent="-684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A8E983E2-90DB-5A45-415E-8B817D033728}"/>
              </a:ext>
            </a:extLst>
          </p:cNvPr>
          <p:cNvSpPr txBox="1">
            <a:spLocks/>
          </p:cNvSpPr>
          <p:nvPr/>
        </p:nvSpPr>
        <p:spPr>
          <a:xfrm>
            <a:off x="1480393" y="9166891"/>
            <a:ext cx="2084248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00000"/>
              <a:buNone/>
              <a:tabLst/>
              <a:defRPr/>
            </a:pPr>
            <a:r>
              <a:rPr kumimoji="0" lang="ru-RU" sz="25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65C88-677C-EE22-EA2D-0F84417F3726}"/>
              </a:ext>
            </a:extLst>
          </p:cNvPr>
          <p:cNvSpPr txBox="1"/>
          <p:nvPr/>
        </p:nvSpPr>
        <p:spPr>
          <a:xfrm>
            <a:off x="6936531" y="12514153"/>
            <a:ext cx="14728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</a:rPr>
              <a:t>Терапевт, педиатр, лор, гинеколог, уролог, офтальмолог, хирург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9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8AC761A7-91B4-8655-0C33-BC3EC75A5E48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BA2CC4-1240-DCF7-5478-943BA8E2E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EDF8FE-1136-DF0C-8457-95C993701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A503640-8686-3768-34B4-65394D96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00000"/>
            <a:ext cx="16097575" cy="2579507"/>
          </a:xfrm>
        </p:spPr>
        <p:txBody>
          <a:bodyPr/>
          <a:lstStyle/>
          <a:p>
            <a:r>
              <a:rPr lang="ru-RU" dirty="0"/>
              <a:t>Требования</a:t>
            </a:r>
            <a:br>
              <a:rPr lang="en-GB" dirty="0"/>
            </a:br>
            <a:r>
              <a:rPr lang="ru-RU" dirty="0"/>
              <a:t>к сервису</a:t>
            </a:r>
            <a:endParaRPr lang="de-RU" dirty="0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6275CE6C-F7CC-8ADA-4430-C45B1AF65874}"/>
              </a:ext>
            </a:extLst>
          </p:cNvPr>
          <p:cNvSpPr txBox="1">
            <a:spLocks/>
          </p:cNvSpPr>
          <p:nvPr/>
        </p:nvSpPr>
        <p:spPr>
          <a:xfrm>
            <a:off x="11460164" y="1422000"/>
            <a:ext cx="11352211" cy="52066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4800" dirty="0"/>
              <a:t>Высокая конверсия </a:t>
            </a:r>
          </a:p>
          <a:p>
            <a:pPr marL="6858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4800" dirty="0"/>
              <a:t>Комфортный режим коммуникаций</a:t>
            </a:r>
          </a:p>
          <a:p>
            <a:pPr marL="6858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4800" dirty="0"/>
              <a:t>Структурирование собранных симптомов</a:t>
            </a:r>
          </a:p>
          <a:p>
            <a:pPr marL="6858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4800" dirty="0"/>
              <a:t>Единый формат представления данных</a:t>
            </a:r>
          </a:p>
          <a:p>
            <a:pPr marL="6858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4800" dirty="0"/>
              <a:t>Сохранение в электронной</a:t>
            </a:r>
            <a:br>
              <a:rPr lang="en-GB" sz="4800" dirty="0"/>
            </a:br>
            <a:r>
              <a:rPr lang="ru-RU" sz="4800" dirty="0"/>
              <a:t>медицинской карте </a:t>
            </a:r>
          </a:p>
          <a:p>
            <a:pPr marL="685800" indent="-685800">
              <a:spcAft>
                <a:spcPts val="3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ru-RU" sz="4800" dirty="0"/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id="{5662C8E5-B73B-AD0E-C66B-94B87E40E37E}"/>
              </a:ext>
            </a:extLst>
          </p:cNvPr>
          <p:cNvSpPr txBox="1">
            <a:spLocks/>
          </p:cNvSpPr>
          <p:nvPr/>
        </p:nvSpPr>
        <p:spPr>
          <a:xfrm>
            <a:off x="1579563" y="9156473"/>
            <a:ext cx="2459944" cy="34008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!</a:t>
            </a:r>
            <a:endParaRPr lang="ru-RU" sz="25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8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4AEFD1-BE51-70D3-F155-93490DC27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9346AA-9A98-45AD-1DDA-62F78CDA6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DBBE74-2395-5FFA-036F-2D8C79F7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получилось?</a:t>
            </a:r>
            <a:endParaRPr lang="de-RU" dirty="0"/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A23072B3-8DF1-C8A6-CC5E-26E7C30BDA8A}"/>
              </a:ext>
            </a:extLst>
          </p:cNvPr>
          <p:cNvSpPr txBox="1">
            <a:spLocks/>
          </p:cNvSpPr>
          <p:nvPr/>
        </p:nvSpPr>
        <p:spPr>
          <a:xfrm>
            <a:off x="1584000" y="4500433"/>
            <a:ext cx="9876163" cy="52066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-54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de-DE" dirty="0"/>
              <a:t>AI-</a:t>
            </a:r>
            <a:r>
              <a:rPr lang="ru-RU" dirty="0"/>
              <a:t>алгоритм и Базовые вопросы</a:t>
            </a:r>
          </a:p>
          <a:p>
            <a:pPr marL="540000" indent="-54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Анализирует ответы пациента</a:t>
            </a:r>
            <a:r>
              <a:rPr lang="en-GB" dirty="0"/>
              <a:t> </a:t>
            </a:r>
            <a:r>
              <a:rPr lang="ru-RU" dirty="0"/>
              <a:t>и подбирает</a:t>
            </a:r>
            <a:br>
              <a:rPr lang="en-GB" dirty="0"/>
            </a:br>
            <a:r>
              <a:rPr lang="ru-RU" dirty="0"/>
              <a:t>вопрос о наличии вероятного симптома</a:t>
            </a:r>
          </a:p>
          <a:p>
            <a:pPr marL="540000" indent="-54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Учитываются пол, возраст, специальность</a:t>
            </a:r>
            <a:br>
              <a:rPr lang="en-GB" dirty="0"/>
            </a:br>
            <a:r>
              <a:rPr lang="ru-RU" dirty="0"/>
              <a:t>врача,</a:t>
            </a:r>
            <a:r>
              <a:rPr lang="en-GB" dirty="0"/>
              <a:t> </a:t>
            </a:r>
            <a:r>
              <a:rPr lang="ru-RU" dirty="0"/>
              <a:t>ответы на прошлые вопросы</a:t>
            </a:r>
          </a:p>
          <a:p>
            <a:pPr marL="540000" indent="-54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Среднее время диалога</a:t>
            </a:r>
            <a:r>
              <a:rPr lang="en-GB" dirty="0"/>
              <a:t> —</a:t>
            </a:r>
            <a:r>
              <a:rPr lang="ru-RU" dirty="0"/>
              <a:t> 1,5 минуты</a:t>
            </a:r>
          </a:p>
          <a:p>
            <a:pPr marL="540000" indent="-5400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6E47F509-64F9-F02A-292B-AD8D0F5F8A86}"/>
              </a:ext>
            </a:extLst>
          </p:cNvPr>
          <p:cNvSpPr/>
          <p:nvPr/>
        </p:nvSpPr>
        <p:spPr bwMode="auto">
          <a:xfrm>
            <a:off x="12945709" y="4050347"/>
            <a:ext cx="9876163" cy="5112000"/>
          </a:xfrm>
          <a:prstGeom prst="roundRect">
            <a:avLst>
              <a:gd name="adj" fmla="val 7211"/>
            </a:avLst>
          </a:prstGeom>
          <a:solidFill>
            <a:srgbClr val="FFFFFF"/>
          </a:solidFill>
          <a:ln w="14605">
            <a:noFill/>
          </a:ln>
          <a:effectLst>
            <a:outerShdw blurRad="635000" dist="127000" dir="81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4EF50BFD-333D-255D-5406-54729D623509}"/>
              </a:ext>
            </a:extLst>
          </p:cNvPr>
          <p:cNvSpPr txBox="1">
            <a:spLocks/>
          </p:cNvSpPr>
          <p:nvPr/>
        </p:nvSpPr>
        <p:spPr bwMode="auto">
          <a:xfrm>
            <a:off x="13442736" y="4527969"/>
            <a:ext cx="8975408" cy="10558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365">
              <a:spcAft>
                <a:spcPts val="1200"/>
              </a:spcAft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В </a:t>
            </a:r>
            <a:r>
              <a:rPr lang="ru-RU" sz="3200" kern="0" dirty="0"/>
              <a:t>понедельник у меня заболела голова слева</a:t>
            </a:r>
            <a:endParaRPr lang="en-US" sz="3200" kern="0" dirty="0"/>
          </a:p>
          <a:p>
            <a:pPr defTabSz="554365">
              <a:spcAft>
                <a:spcPts val="1200"/>
              </a:spcAft>
              <a:defRPr/>
            </a:pPr>
            <a:r>
              <a:rPr lang="ru-RU" sz="3200" kern="0" dirty="0"/>
              <a:t>Вечером поднялась температура</a:t>
            </a:r>
            <a:r>
              <a:rPr lang="en-GB" sz="3200" kern="0" dirty="0"/>
              <a:t> </a:t>
            </a:r>
            <a:r>
              <a:rPr lang="ru-RU" sz="3200" kern="0" dirty="0"/>
              <a:t>до </a:t>
            </a:r>
            <a:r>
              <a:rPr lang="en-US" sz="3200" kern="0" dirty="0"/>
              <a:t>39,3</a:t>
            </a:r>
            <a:r>
              <a:rPr lang="de-RU" sz="3200" kern="0" dirty="0"/>
              <a:t>°</a:t>
            </a:r>
            <a:endParaRPr lang="en-GB" sz="3200" kern="0" dirty="0"/>
          </a:p>
          <a:p>
            <a:pPr defTabSz="554365">
              <a:spcAft>
                <a:spcPts val="1200"/>
              </a:spcAft>
              <a:defRPr/>
            </a:pPr>
            <a:r>
              <a:rPr lang="ru-RU" sz="3200" kern="0" dirty="0"/>
              <a:t>На следующий день появился мокрый кашель</a:t>
            </a:r>
          </a:p>
          <a:p>
            <a:pPr defTabSz="554365">
              <a:defRPr/>
            </a:pPr>
            <a:endParaRPr lang="ru-RU" sz="3200" kern="0" dirty="0"/>
          </a:p>
          <a:p>
            <a:pPr marL="0" marR="0" lvl="0" indent="0" defTabSz="5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36FDCBE7-89BA-3309-5BF5-FBBA88B279CC}"/>
              </a:ext>
            </a:extLst>
          </p:cNvPr>
          <p:cNvSpPr/>
          <p:nvPr/>
        </p:nvSpPr>
        <p:spPr bwMode="auto">
          <a:xfrm>
            <a:off x="13442736" y="6790495"/>
            <a:ext cx="2844000" cy="1877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2359">
              <a:spcAft>
                <a:spcPts val="1200"/>
              </a:spcAft>
            </a:pPr>
            <a:r>
              <a:rPr lang="ru-RU" sz="3200" dirty="0">
                <a:solidFill>
                  <a:schemeClr val="accent4"/>
                </a:solidFill>
              </a:rPr>
              <a:t>Температура</a:t>
            </a:r>
            <a:endParaRPr lang="en-GB" sz="3200" dirty="0">
              <a:solidFill>
                <a:schemeClr val="accent4"/>
              </a:solidFill>
            </a:endParaRPr>
          </a:p>
          <a:p>
            <a:pPr defTabSz="272359">
              <a:spcAft>
                <a:spcPts val="1200"/>
              </a:spcAft>
            </a:pPr>
            <a:r>
              <a:rPr lang="ru-RU" sz="2000" dirty="0"/>
              <a:t>Градус</a:t>
            </a:r>
            <a:r>
              <a:rPr lang="en-US" sz="2000" dirty="0"/>
              <a:t>: 39.3</a:t>
            </a:r>
            <a:r>
              <a:rPr lang="de-RU" sz="2000" b="0" i="0" dirty="0">
                <a:effectLst/>
                <a:latin typeface="Arial" panose="020B0604020202020204" pitchFamily="34" charset="0"/>
              </a:rPr>
              <a:t>°</a:t>
            </a:r>
            <a:endParaRPr lang="en-US" sz="2000" dirty="0"/>
          </a:p>
          <a:p>
            <a:pPr defTabSz="272359">
              <a:spcAft>
                <a:spcPts val="1200"/>
              </a:spcAft>
            </a:pPr>
            <a:r>
              <a:rPr lang="ru-RU" sz="2000" dirty="0"/>
              <a:t>Динамика</a:t>
            </a:r>
            <a:r>
              <a:rPr lang="en-US" sz="2000" dirty="0"/>
              <a:t>: </a:t>
            </a:r>
            <a:r>
              <a:rPr lang="ru-RU" sz="2000" dirty="0"/>
              <a:t>Повышение</a:t>
            </a:r>
            <a:endParaRPr lang="en-US" sz="2000" dirty="0"/>
          </a:p>
          <a:p>
            <a:pPr defTabSz="272359">
              <a:spcAft>
                <a:spcPts val="1200"/>
              </a:spcAft>
            </a:pPr>
            <a:r>
              <a:rPr lang="ru-RU" sz="2000" dirty="0"/>
              <a:t>Когда</a:t>
            </a:r>
            <a:r>
              <a:rPr lang="en-US" sz="2000" dirty="0"/>
              <a:t>: 0</a:t>
            </a:r>
            <a:r>
              <a:rPr lang="ru-RU" sz="2000" dirty="0"/>
              <a:t>3</a:t>
            </a:r>
            <a:r>
              <a:rPr lang="en-US" sz="2000" dirty="0"/>
              <a:t>.</a:t>
            </a:r>
            <a:r>
              <a:rPr lang="ru-RU" sz="2000" dirty="0"/>
              <a:t>10</a:t>
            </a:r>
            <a:r>
              <a:rPr lang="en-US" sz="2000" dirty="0"/>
              <a:t>.20</a:t>
            </a:r>
            <a:r>
              <a:rPr lang="ru-RU" sz="2000" dirty="0"/>
              <a:t>22</a:t>
            </a:r>
            <a:r>
              <a:rPr lang="en-US" sz="2000" dirty="0"/>
              <a:t> </a:t>
            </a:r>
            <a:r>
              <a:rPr lang="ru-RU" sz="2000" dirty="0"/>
              <a:t>вечер</a:t>
            </a:r>
            <a:endParaRPr lang="en-US" sz="2000" dirty="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2A403B6B-FB9B-CCFC-5A59-A4EB5FF4015B}"/>
              </a:ext>
            </a:extLst>
          </p:cNvPr>
          <p:cNvSpPr/>
          <p:nvPr/>
        </p:nvSpPr>
        <p:spPr bwMode="auto">
          <a:xfrm>
            <a:off x="16857794" y="6790495"/>
            <a:ext cx="2088000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2359">
              <a:spcAft>
                <a:spcPts val="1200"/>
              </a:spcAft>
            </a:pPr>
            <a:r>
              <a:rPr lang="ru-RU" sz="3200" dirty="0">
                <a:solidFill>
                  <a:schemeClr val="accent4"/>
                </a:solidFill>
              </a:rPr>
              <a:t>Кашель</a:t>
            </a:r>
            <a:endParaRPr lang="en-US" sz="3200" dirty="0">
              <a:solidFill>
                <a:schemeClr val="accent4"/>
              </a:solidFill>
            </a:endParaRPr>
          </a:p>
          <a:p>
            <a:pPr defTabSz="272359">
              <a:spcAft>
                <a:spcPts val="1200"/>
              </a:spcAft>
            </a:pPr>
            <a:r>
              <a:rPr lang="ru-RU" sz="2000" dirty="0"/>
              <a:t>Тип</a:t>
            </a:r>
            <a:r>
              <a:rPr lang="en-US" sz="2000" dirty="0"/>
              <a:t>: </a:t>
            </a:r>
            <a:r>
              <a:rPr lang="ru-RU" sz="2000" dirty="0"/>
              <a:t>Мокрый</a:t>
            </a:r>
            <a:endParaRPr lang="en-US" sz="2000" dirty="0"/>
          </a:p>
          <a:p>
            <a:pPr defTabSz="272359">
              <a:spcAft>
                <a:spcPts val="1200"/>
              </a:spcAft>
            </a:pPr>
            <a:r>
              <a:rPr lang="ru-RU" sz="2000" dirty="0"/>
              <a:t>Когда</a:t>
            </a:r>
            <a:r>
              <a:rPr lang="en-US" sz="2000" dirty="0"/>
              <a:t>: 0</a:t>
            </a:r>
            <a:r>
              <a:rPr lang="ru-RU" sz="2000" dirty="0"/>
              <a:t>4</a:t>
            </a:r>
            <a:r>
              <a:rPr lang="en-US" sz="2000" dirty="0"/>
              <a:t>.</a:t>
            </a:r>
            <a:r>
              <a:rPr lang="ru-RU" sz="2000" dirty="0"/>
              <a:t>10</a:t>
            </a:r>
            <a:r>
              <a:rPr lang="en-US" sz="2000" dirty="0"/>
              <a:t>.20</a:t>
            </a:r>
            <a:r>
              <a:rPr lang="ru-RU" sz="2000" dirty="0"/>
              <a:t>22</a:t>
            </a:r>
            <a:endParaRPr lang="en-US" sz="2000" dirty="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C957A5D-0D89-4165-C02C-53B323063FBE}"/>
              </a:ext>
            </a:extLst>
          </p:cNvPr>
          <p:cNvSpPr/>
          <p:nvPr/>
        </p:nvSpPr>
        <p:spPr bwMode="auto">
          <a:xfrm>
            <a:off x="19516852" y="6790495"/>
            <a:ext cx="2808000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272359">
              <a:spcAft>
                <a:spcPts val="1200"/>
              </a:spcAft>
            </a:pPr>
            <a:r>
              <a:rPr lang="ru-RU" sz="3200" dirty="0">
                <a:solidFill>
                  <a:schemeClr val="accent4"/>
                </a:solidFill>
              </a:rPr>
              <a:t>Головная боль</a:t>
            </a:r>
            <a:endParaRPr lang="en-US" sz="3200" dirty="0">
              <a:solidFill>
                <a:schemeClr val="accent4"/>
              </a:solidFill>
            </a:endParaRPr>
          </a:p>
          <a:p>
            <a:pPr defTabSz="272359">
              <a:spcAft>
                <a:spcPts val="1200"/>
              </a:spcAft>
            </a:pPr>
            <a:r>
              <a:rPr lang="ru-RU" sz="2000" dirty="0"/>
              <a:t>Сторона</a:t>
            </a:r>
            <a:r>
              <a:rPr lang="en-US" sz="2000" dirty="0"/>
              <a:t>: </a:t>
            </a:r>
            <a:r>
              <a:rPr lang="ru-RU" sz="2000" dirty="0"/>
              <a:t>Левая</a:t>
            </a:r>
            <a:endParaRPr lang="en-US" sz="2000" dirty="0"/>
          </a:p>
          <a:p>
            <a:pPr defTabSz="272359">
              <a:spcAft>
                <a:spcPts val="1200"/>
              </a:spcAft>
            </a:pPr>
            <a:r>
              <a:rPr lang="ru-RU" sz="2000" dirty="0"/>
              <a:t>Когда</a:t>
            </a:r>
            <a:r>
              <a:rPr lang="en-US" sz="2000" dirty="0"/>
              <a:t>: 0</a:t>
            </a:r>
            <a:r>
              <a:rPr lang="ru-RU" sz="2000" dirty="0"/>
              <a:t>3</a:t>
            </a:r>
            <a:r>
              <a:rPr lang="en-US" sz="2000" dirty="0"/>
              <a:t>.</a:t>
            </a:r>
            <a:r>
              <a:rPr lang="ru-RU" sz="2000" dirty="0"/>
              <a:t>10</a:t>
            </a:r>
            <a:r>
              <a:rPr lang="en-US" sz="2000" dirty="0"/>
              <a:t>.20</a:t>
            </a:r>
            <a:r>
              <a:rPr lang="ru-RU" sz="2000" dirty="0"/>
              <a:t>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98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8AC761A7-91B4-8655-0C33-BC3EC75A5E48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BA2CC4-1240-DCF7-5478-943BA8E2E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EDF8FE-1136-DF0C-8457-95C993701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A503640-8686-3768-34B4-65394D96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00000"/>
            <a:ext cx="16097575" cy="1471511"/>
          </a:xfrm>
        </p:spPr>
        <p:txBody>
          <a:bodyPr/>
          <a:lstStyle/>
          <a:p>
            <a:r>
              <a:rPr lang="ru-RU" dirty="0"/>
              <a:t>Эффект</a:t>
            </a:r>
            <a:endParaRPr lang="de-RU" dirty="0"/>
          </a:p>
        </p:txBody>
      </p:sp>
      <p:sp>
        <p:nvSpPr>
          <p:cNvPr id="10" name="Объект 7">
            <a:extLst>
              <a:ext uri="{FF2B5EF4-FFF2-40B4-BE49-F238E27FC236}">
                <a16:creationId xmlns:a16="http://schemas.microsoft.com/office/drawing/2014/main" id="{6275CE6C-F7CC-8ADA-4430-C45B1AF65874}"/>
              </a:ext>
            </a:extLst>
          </p:cNvPr>
          <p:cNvSpPr txBox="1">
            <a:spLocks/>
          </p:cNvSpPr>
          <p:nvPr/>
        </p:nvSpPr>
        <p:spPr>
          <a:xfrm>
            <a:off x="11460164" y="1566000"/>
            <a:ext cx="11352211" cy="52066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-54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Повышение пропускной способности</a:t>
            </a:r>
            <a:endParaRPr lang="en-GB" dirty="0"/>
          </a:p>
          <a:p>
            <a:pPr marL="540000">
              <a:spcAft>
                <a:spcPts val="3000"/>
              </a:spcAft>
              <a:buClr>
                <a:schemeClr val="accent1"/>
              </a:buClr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Экономия 4 мин в среднем на приём</a:t>
            </a:r>
          </a:p>
          <a:p>
            <a:pPr marL="540000" indent="-54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Повышение качества постановки диагнозов</a:t>
            </a:r>
          </a:p>
          <a:p>
            <a:pPr marL="540000">
              <a:spcAft>
                <a:spcPts val="1200"/>
              </a:spcAft>
              <a:buClr>
                <a:schemeClr val="accent1"/>
              </a:buClr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Полнота собранных данных</a:t>
            </a:r>
          </a:p>
          <a:p>
            <a:pPr marL="540000">
              <a:spcAft>
                <a:spcPts val="3000"/>
              </a:spcAft>
              <a:buClr>
                <a:schemeClr val="accent1"/>
              </a:buClr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Комфортная  обстановка для пациента </a:t>
            </a:r>
          </a:p>
          <a:p>
            <a:pPr marL="540000" indent="-54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Повышение удовлетворённости</a:t>
            </a:r>
            <a:br>
              <a:rPr lang="en-GB" dirty="0"/>
            </a:br>
            <a:r>
              <a:rPr lang="ru-RU" dirty="0"/>
              <a:t>населения качеством оказания услуг</a:t>
            </a:r>
          </a:p>
          <a:p>
            <a:pPr marL="540000"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Врач больше времени разъясняет пациенту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план лечения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и отвечает на вопросы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40000">
              <a:spcAft>
                <a:spcPts val="1200"/>
              </a:spcAft>
              <a:buClr>
                <a:schemeClr val="accent1"/>
              </a:buClr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540000">
              <a:spcAft>
                <a:spcPts val="600"/>
              </a:spcAft>
              <a:buClr>
                <a:schemeClr val="accent1"/>
              </a:buClr>
              <a:defRPr/>
            </a:pPr>
            <a:r>
              <a:rPr lang="ru-RU" dirty="0">
                <a:solidFill>
                  <a:schemeClr val="accent1"/>
                </a:solidFill>
              </a:rPr>
              <a:t>86% диалогов завершаются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полностью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пройденным опросом по симптомам</a:t>
            </a:r>
          </a:p>
          <a:p>
            <a:pPr marL="540000" indent="-685800">
              <a:spcAft>
                <a:spcPts val="3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4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D40FF1-FE9C-6248-6079-7A8C3D59699C}"/>
              </a:ext>
            </a:extLst>
          </p:cNvPr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1579680" y="9189720"/>
            <a:ext cx="3397680" cy="339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87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>
            <a:extLst>
              <a:ext uri="{FF2B5EF4-FFF2-40B4-BE49-F238E27FC236}">
                <a16:creationId xmlns:a16="http://schemas.microsoft.com/office/drawing/2014/main" id="{807AC5D2-C41D-8124-C457-2F256B9A27A9}"/>
              </a:ext>
            </a:extLst>
          </p:cNvPr>
          <p:cNvSpPr/>
          <p:nvPr/>
        </p:nvSpPr>
        <p:spPr bwMode="auto">
          <a:xfrm>
            <a:off x="1" y="0"/>
            <a:ext cx="24382412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FAC553A-EC2C-4F74-8888-68D77409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601EE98-1EED-4AD7-A8FE-58C42CDF0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E73090-567D-4402-9DFF-27880E16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39" y="792007"/>
            <a:ext cx="23514334" cy="2210175"/>
          </a:xfrm>
        </p:spPr>
        <p:txBody>
          <a:bodyPr/>
          <a:lstStyle/>
          <a:p>
            <a:r>
              <a:rPr lang="ru-RU" sz="6000" b="1" dirty="0"/>
              <a:t>Познакомьтесь с сервисом сбор анамнеза самостоятельно!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9BAC0-E710-4D23-0837-3764ECDE8509}"/>
              </a:ext>
            </a:extLst>
          </p:cNvPr>
          <p:cNvSpPr txBox="1"/>
          <p:nvPr/>
        </p:nvSpPr>
        <p:spPr>
          <a:xfrm>
            <a:off x="13268382" y="10847110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/>
              <a:t>https://atsaero.ru/anamnez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95D9553-FE28-9AE5-8622-719091094F37}"/>
              </a:ext>
            </a:extLst>
          </p:cNvPr>
          <p:cNvGrpSpPr/>
          <p:nvPr/>
        </p:nvGrpSpPr>
        <p:grpSpPr>
          <a:xfrm>
            <a:off x="341346" y="2277038"/>
            <a:ext cx="12411326" cy="9681600"/>
            <a:chOff x="1584000" y="3568382"/>
            <a:chExt cx="9267825" cy="722947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0FB5D6F-EC87-46F8-0049-7A08FCC2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000" y="3568382"/>
              <a:ext cx="9267825" cy="7229475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CBE9A5C-2B03-1F47-941F-79DACE823249}"/>
                </a:ext>
              </a:extLst>
            </p:cNvPr>
            <p:cNvSpPr/>
            <p:nvPr/>
          </p:nvSpPr>
          <p:spPr>
            <a:xfrm>
              <a:off x="6574936" y="7882359"/>
              <a:ext cx="346725" cy="538390"/>
            </a:xfrm>
            <a:prstGeom prst="rect">
              <a:avLst/>
            </a:prstGeom>
            <a:solidFill>
              <a:srgbClr val="62C58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D0CC89E-EBDD-BB57-F4BA-02757885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973" y="2389708"/>
            <a:ext cx="8457402" cy="84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3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8">
            <a:extLst>
              <a:ext uri="{FF2B5EF4-FFF2-40B4-BE49-F238E27FC236}">
                <a16:creationId xmlns:a16="http://schemas.microsoft.com/office/drawing/2014/main" id="{C72B927D-345F-F84C-BE85-FCD6F843CA2E}"/>
              </a:ext>
            </a:extLst>
          </p:cNvPr>
          <p:cNvSpPr/>
          <p:nvPr/>
        </p:nvSpPr>
        <p:spPr bwMode="auto">
          <a:xfrm>
            <a:off x="9998075" y="0"/>
            <a:ext cx="14384339" cy="13716000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CF3F55-F10D-B4E2-F355-98C95733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66B75F-4D37-C909-4ADB-0059A061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19A509-223F-D732-DC0C-27CFF96B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1" y="900000"/>
            <a:ext cx="8306126" cy="811948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Сбор клинических показателей при диспансерном наблюдении</a:t>
            </a:r>
            <a:br>
              <a:rPr lang="ru-RU" dirty="0">
                <a:solidFill>
                  <a:srgbClr val="000000"/>
                </a:solidFill>
                <a:latin typeface="Arial" panose="020B0604020202020204"/>
              </a:rPr>
            </a:br>
            <a:br>
              <a:rPr lang="ru-RU" dirty="0"/>
            </a:br>
            <a:r>
              <a:rPr lang="ru-RU" dirty="0"/>
              <a:t>Какие возможности?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A29F9106-611D-A3FC-0161-2059C7F9422A}"/>
              </a:ext>
            </a:extLst>
          </p:cNvPr>
          <p:cNvSpPr txBox="1">
            <a:spLocks/>
          </p:cNvSpPr>
          <p:nvPr/>
        </p:nvSpPr>
        <p:spPr>
          <a:xfrm>
            <a:off x="11460164" y="1435371"/>
            <a:ext cx="11352212" cy="51322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800" dirty="0"/>
              <a:t>Собирать результаты самостоятельных замеров пациента в дистанционном режиме</a:t>
            </a:r>
            <a:endParaRPr lang="ru-RU" dirty="0">
              <a:solidFill>
                <a:srgbClr val="000000"/>
              </a:solidFill>
            </a:endParaRP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0" lvl="2" indent="0" defTabSz="1828595">
              <a:spcAft>
                <a:spcPts val="1200"/>
              </a:spcAft>
              <a:buClr>
                <a:schemeClr val="accent4"/>
              </a:buClr>
              <a:buSzPct val="100000"/>
              <a:buNone/>
              <a:defRPr/>
            </a:pPr>
            <a:r>
              <a:rPr lang="ru-RU" b="1" dirty="0">
                <a:solidFill>
                  <a:srgbClr val="000000"/>
                </a:solidFill>
              </a:rPr>
              <a:t>Заболевания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Диабет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Гипертония</a:t>
            </a: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Способен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Дозвониться до пациента</a:t>
            </a: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Уточнить самочувствие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marR="0" lvl="2" indent="-540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Зафиксировать в дневнике пациента показатели и время замера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40000" lvl="2" indent="-540000" defTabSz="1828595">
              <a:spcAft>
                <a:spcPts val="24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Передать детали диалога и собранные показатели в оцифрованном виде</a:t>
            </a:r>
          </a:p>
          <a:p>
            <a:pPr marL="684000" marR="0" lvl="2" indent="-68400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A8E983E2-90DB-5A45-415E-8B817D033728}"/>
              </a:ext>
            </a:extLst>
          </p:cNvPr>
          <p:cNvSpPr txBox="1">
            <a:spLocks/>
          </p:cNvSpPr>
          <p:nvPr/>
        </p:nvSpPr>
        <p:spPr>
          <a:xfrm>
            <a:off x="1480393" y="9166891"/>
            <a:ext cx="2084248" cy="384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Char char="▎"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 panose="02000000000000000000" pitchFamily="2" charset="-52"/>
              <a:buChar char="›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00000"/>
              <a:buNone/>
              <a:tabLst/>
              <a:defRPr/>
            </a:pPr>
            <a:r>
              <a:rPr kumimoji="0" lang="ru-RU" sz="25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450298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">
  <a:themeElements>
    <a:clrScheme name="Yandex Cloud 1">
      <a:dk1>
        <a:srgbClr val="000000"/>
      </a:dk1>
      <a:lt1>
        <a:srgbClr val="FFFFFF"/>
      </a:lt1>
      <a:dk2>
        <a:srgbClr val="262626"/>
      </a:dk2>
      <a:lt2>
        <a:srgbClr val="9EB9FF"/>
      </a:lt2>
      <a:accent1>
        <a:srgbClr val="5182FF"/>
      </a:accent1>
      <a:accent2>
        <a:srgbClr val="9F6FEE"/>
      </a:accent2>
      <a:accent3>
        <a:srgbClr val="FFDB4D"/>
      </a:accent3>
      <a:accent4>
        <a:srgbClr val="FF5958"/>
      </a:accent4>
      <a:accent5>
        <a:srgbClr val="5ECF71"/>
      </a:accent5>
      <a:accent6>
        <a:srgbClr val="EDF2F7"/>
      </a:accent6>
      <a:hlink>
        <a:srgbClr val="00000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19050">
          <a:noFill/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chemeClr val="tx1"/>
          </a:solidFill>
          <a:prstDash val="solid"/>
          <a:headEnd type="none" w="lg" len="med"/>
          <a:tailEnd type="triangle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614</Words>
  <Application>Microsoft Office PowerPoint</Application>
  <PresentationFormat>Произвольный</PresentationFormat>
  <Paragraphs>145</Paragraphs>
  <Slides>12</Slides>
  <Notes>10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Phenomena</vt:lpstr>
      <vt:lpstr>Phenomena ExtraBold</vt:lpstr>
      <vt:lpstr>Yandex Sans Text Light</vt:lpstr>
      <vt:lpstr>Yandex</vt:lpstr>
      <vt:lpstr>Точечный рисунок</vt:lpstr>
      <vt:lpstr>Сценарии дистанционного обслуживания в медицине  с применением ИИ</vt:lpstr>
      <vt:lpstr>Сценарии дистанционного обслуживания</vt:lpstr>
      <vt:lpstr>Как это работает?</vt:lpstr>
      <vt:lpstr>Сбор анамнеза перед визитом к врачу  Какую проблему решали?</vt:lpstr>
      <vt:lpstr>Требования к сервису</vt:lpstr>
      <vt:lpstr>Что получилось?</vt:lpstr>
      <vt:lpstr>Эффект</vt:lpstr>
      <vt:lpstr>Познакомьтесь с сервисом сбор анамнеза самостоятельно! </vt:lpstr>
      <vt:lpstr>Сбор клинических показателей при диспансерном наблюдении  Какие возможности?</vt:lpstr>
      <vt:lpstr>«Виртуальный медицинский регистратор», частные клиники  Какие возможности?</vt:lpstr>
      <vt:lpstr>Льготные лекарства  Какие возможности?</vt:lpstr>
      <vt:lpstr>Спасибо за внимание! Вопросы?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Sergey_Makarov Sergey_Makarov</cp:lastModifiedBy>
  <cp:revision>3080</cp:revision>
  <dcterms:created xsi:type="dcterms:W3CDTF">2014-09-09T08:22:07Z</dcterms:created>
  <dcterms:modified xsi:type="dcterms:W3CDTF">2023-04-04T18:42:10Z</dcterms:modified>
  <cp:category>presentation technology</cp:category>
</cp:coreProperties>
</file>